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Lato Bold"/>
      <p:regular r:id="rId7"/>
      <p:bold r:id="rId8"/>
    </p:embeddedFont>
    <p:embeddedFont>
      <p:font typeface="League Spartan"/>
      <p:regular r:id="rId9"/>
      <p:bold r:id="rId10"/>
    </p:embeddedFont>
    <p:embeddedFont>
      <p:font typeface="Poppins" panose="00000500000000000000" pitchFamily="2" charset="0"/>
      <p:regular r:id="rId11"/>
      <p:bold r:id="rId12"/>
      <p:italic r:id="rId13"/>
      <p:boldItalic r:id="rId14"/>
    </p:embeddedFont>
    <p:embeddedFont>
      <p:font typeface="Poppins Bold"/>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a:stretch>
          </a:blipFill>
        </p:spPr>
      </p:sp>
      <p:grpSp>
        <p:nvGrpSpPr>
          <p:cNvPr id="3" name="Group 3"/>
          <p:cNvGrpSpPr/>
          <p:nvPr/>
        </p:nvGrpSpPr>
        <p:grpSpPr>
          <a:xfrm>
            <a:off x="-1130300" y="4057750"/>
            <a:ext cx="3086100" cy="2171499"/>
            <a:chOff x="0" y="0"/>
            <a:chExt cx="812800" cy="571917"/>
          </a:xfrm>
        </p:grpSpPr>
        <p:sp>
          <p:nvSpPr>
            <p:cNvPr id="4" name="Freeform 4"/>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FFDE59"/>
            </a:solidFill>
          </p:spPr>
        </p:sp>
        <p:sp>
          <p:nvSpPr>
            <p:cNvPr id="5" name="TextBox 5"/>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467343" y="4057750"/>
            <a:ext cx="3086100" cy="2171499"/>
            <a:chOff x="0" y="0"/>
            <a:chExt cx="812800" cy="571917"/>
          </a:xfrm>
        </p:grpSpPr>
        <p:sp>
          <p:nvSpPr>
            <p:cNvPr id="7" name="Freeform 7"/>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FFDE59"/>
            </a:solidFill>
          </p:spPr>
        </p:sp>
        <p:sp>
          <p:nvSpPr>
            <p:cNvPr id="8" name="TextBox 8"/>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236912" y="1028700"/>
            <a:ext cx="7949319" cy="4769591"/>
          </a:xfrm>
          <a:custGeom>
            <a:avLst/>
            <a:gdLst/>
            <a:ahLst/>
            <a:cxnLst/>
            <a:rect l="l" t="t" r="r" b="b"/>
            <a:pathLst>
              <a:path w="7949319" h="4769591">
                <a:moveTo>
                  <a:pt x="0" y="0"/>
                </a:moveTo>
                <a:lnTo>
                  <a:pt x="7949319" y="0"/>
                </a:lnTo>
                <a:lnTo>
                  <a:pt x="7949319" y="4769591"/>
                </a:lnTo>
                <a:lnTo>
                  <a:pt x="0" y="4769591"/>
                </a:lnTo>
                <a:lnTo>
                  <a:pt x="0" y="0"/>
                </a:lnTo>
                <a:close/>
              </a:path>
            </a:pathLst>
          </a:custGeom>
          <a:blipFill>
            <a:blip r:embed="rId3"/>
            <a:stretch>
              <a:fillRect/>
            </a:stretch>
          </a:blipFill>
        </p:spPr>
      </p:sp>
      <p:sp>
        <p:nvSpPr>
          <p:cNvPr id="10" name="TextBox 10"/>
          <p:cNvSpPr txBox="1"/>
          <p:nvPr/>
        </p:nvSpPr>
        <p:spPr>
          <a:xfrm>
            <a:off x="4220957" y="6067325"/>
            <a:ext cx="9846085" cy="1418823"/>
          </a:xfrm>
          <a:prstGeom prst="rect">
            <a:avLst/>
          </a:prstGeom>
        </p:spPr>
        <p:txBody>
          <a:bodyPr lIns="0" tIns="0" rIns="0" bIns="0" rtlCol="0" anchor="t">
            <a:spAutoFit/>
          </a:bodyPr>
          <a:lstStyle/>
          <a:p>
            <a:pPr algn="ctr">
              <a:lnSpc>
                <a:spcPts val="11572"/>
              </a:lnSpc>
            </a:pPr>
            <a:r>
              <a:rPr lang="en-US" sz="8265">
                <a:solidFill>
                  <a:srgbClr val="000000"/>
                </a:solidFill>
                <a:latin typeface="League Spartan Bold"/>
              </a:rPr>
              <a:t>MEDIA KIT</a:t>
            </a:r>
          </a:p>
        </p:txBody>
      </p:sp>
      <p:sp>
        <p:nvSpPr>
          <p:cNvPr id="11" name="TextBox 11"/>
          <p:cNvSpPr txBox="1"/>
          <p:nvPr/>
        </p:nvSpPr>
        <p:spPr>
          <a:xfrm>
            <a:off x="4880587" y="7505047"/>
            <a:ext cx="8526827" cy="400870"/>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OHANA MEDIA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0" y="0"/>
            <a:ext cx="10800337" cy="10287000"/>
            <a:chOff x="0" y="0"/>
            <a:chExt cx="2844533" cy="2709333"/>
          </a:xfrm>
        </p:grpSpPr>
        <p:sp>
          <p:nvSpPr>
            <p:cNvPr id="4" name="Freeform 4"/>
            <p:cNvSpPr/>
            <p:nvPr/>
          </p:nvSpPr>
          <p:spPr>
            <a:xfrm>
              <a:off x="0" y="0"/>
              <a:ext cx="2844533" cy="2709333"/>
            </a:xfrm>
            <a:custGeom>
              <a:avLst/>
              <a:gdLst/>
              <a:ahLst/>
              <a:cxnLst/>
              <a:rect l="l" t="t" r="r" b="b"/>
              <a:pathLst>
                <a:path w="2844533" h="2709333">
                  <a:moveTo>
                    <a:pt x="0" y="0"/>
                  </a:moveTo>
                  <a:lnTo>
                    <a:pt x="2844533" y="0"/>
                  </a:lnTo>
                  <a:lnTo>
                    <a:pt x="2844533" y="2709333"/>
                  </a:lnTo>
                  <a:lnTo>
                    <a:pt x="0" y="2709333"/>
                  </a:lnTo>
                  <a:close/>
                </a:path>
              </a:pathLst>
            </a:custGeom>
            <a:solidFill>
              <a:srgbClr val="FFDE59"/>
            </a:solidFill>
          </p:spPr>
        </p:sp>
        <p:sp>
          <p:nvSpPr>
            <p:cNvPr id="5" name="TextBox 5"/>
            <p:cNvSpPr txBox="1"/>
            <p:nvPr/>
          </p:nvSpPr>
          <p:spPr>
            <a:xfrm>
              <a:off x="0" y="-47625"/>
              <a:ext cx="2844533"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12095212" y="2000294"/>
            <a:ext cx="4857773" cy="6528106"/>
            <a:chOff x="0" y="0"/>
            <a:chExt cx="3663950" cy="4923790"/>
          </a:xfrm>
        </p:grpSpPr>
        <p:sp>
          <p:nvSpPr>
            <p:cNvPr id="7" name="Freeform 7"/>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17477" r="-17477"/>
              </a:stretch>
            </a:blipFill>
          </p:spPr>
        </p:sp>
        <p:sp>
          <p:nvSpPr>
            <p:cNvPr id="8" name="Freeform 8"/>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DE59"/>
            </a:solidFill>
          </p:spPr>
        </p:sp>
      </p:grpSp>
      <p:sp>
        <p:nvSpPr>
          <p:cNvPr id="9" name="Freeform 9"/>
          <p:cNvSpPr/>
          <p:nvPr/>
        </p:nvSpPr>
        <p:spPr>
          <a:xfrm>
            <a:off x="16573500" y="9258300"/>
            <a:ext cx="1714500" cy="1028700"/>
          </a:xfrm>
          <a:custGeom>
            <a:avLst/>
            <a:gdLst/>
            <a:ahLst/>
            <a:cxnLst/>
            <a:rect l="l" t="t" r="r" b="b"/>
            <a:pathLst>
              <a:path w="1714500" h="1028700">
                <a:moveTo>
                  <a:pt x="0" y="0"/>
                </a:moveTo>
                <a:lnTo>
                  <a:pt x="1714500" y="0"/>
                </a:lnTo>
                <a:lnTo>
                  <a:pt x="1714500" y="1028700"/>
                </a:lnTo>
                <a:lnTo>
                  <a:pt x="0" y="1028700"/>
                </a:lnTo>
                <a:lnTo>
                  <a:pt x="0" y="0"/>
                </a:lnTo>
                <a:close/>
              </a:path>
            </a:pathLst>
          </a:custGeom>
          <a:blipFill>
            <a:blip r:embed="rId4"/>
            <a:stretch>
              <a:fillRect/>
            </a:stretch>
          </a:blipFill>
        </p:spPr>
      </p:sp>
      <p:sp>
        <p:nvSpPr>
          <p:cNvPr id="10" name="TextBox 10"/>
          <p:cNvSpPr txBox="1"/>
          <p:nvPr/>
        </p:nvSpPr>
        <p:spPr>
          <a:xfrm>
            <a:off x="198885" y="2724143"/>
            <a:ext cx="10042746" cy="6787146"/>
          </a:xfrm>
          <a:prstGeom prst="rect">
            <a:avLst/>
          </a:prstGeom>
        </p:spPr>
        <p:txBody>
          <a:bodyPr lIns="0" tIns="0" rIns="0" bIns="0" rtlCol="0" anchor="t">
            <a:spAutoFit/>
          </a:bodyPr>
          <a:lstStyle/>
          <a:p>
            <a:pPr>
              <a:lnSpc>
                <a:spcPts val="2960"/>
              </a:lnSpc>
            </a:pPr>
            <a:endParaRPr/>
          </a:p>
          <a:p>
            <a:pPr marL="564472" lvl="1" indent="-282236">
              <a:lnSpc>
                <a:spcPts val="3660"/>
              </a:lnSpc>
              <a:buFont typeface="Arial"/>
              <a:buChar char="•"/>
            </a:pPr>
            <a:r>
              <a:rPr lang="en-US" sz="2614">
                <a:solidFill>
                  <a:srgbClr val="000000"/>
                </a:solidFill>
                <a:latin typeface="Poppins"/>
              </a:rPr>
              <a:t>Bob FM 92.1 is Anchorage's go-to station for a wide variety of hits from multiple eras and genres.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We pride ourselves on providing a refreshing and unpredictable listening experience for our audience.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With no DJ interruptions, our playlist keeps listeners engaged with back-to-back hits and surprises.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Bob FM 92.1 offers a unique advertising opportunity for businesses to reach a diverse audience who appreciates the element of surprise and enjoys a mix of familiar favorites and hidden gems.</a:t>
            </a:r>
          </a:p>
          <a:p>
            <a:pPr>
              <a:lnSpc>
                <a:spcPts val="3800"/>
              </a:lnSpc>
              <a:spcBef>
                <a:spcPct val="0"/>
              </a:spcBef>
            </a:pPr>
            <a:endParaRPr lang="en-US" sz="2614">
              <a:solidFill>
                <a:srgbClr val="000000"/>
              </a:solidFill>
              <a:latin typeface="Poppins"/>
            </a:endParaRPr>
          </a:p>
        </p:txBody>
      </p:sp>
      <p:sp>
        <p:nvSpPr>
          <p:cNvPr id="11" name="TextBox 11"/>
          <p:cNvSpPr txBox="1"/>
          <p:nvPr/>
        </p:nvSpPr>
        <p:spPr>
          <a:xfrm>
            <a:off x="709411" y="1205489"/>
            <a:ext cx="8434589" cy="794805"/>
          </a:xfrm>
          <a:prstGeom prst="rect">
            <a:avLst/>
          </a:prstGeom>
        </p:spPr>
        <p:txBody>
          <a:bodyPr lIns="0" tIns="0" rIns="0" bIns="0" rtlCol="0" anchor="t">
            <a:spAutoFit/>
          </a:bodyPr>
          <a:lstStyle/>
          <a:p>
            <a:pPr algn="ctr">
              <a:lnSpc>
                <a:spcPts val="6591"/>
              </a:lnSpc>
            </a:pPr>
            <a:r>
              <a:rPr lang="en-US" sz="4708">
                <a:solidFill>
                  <a:srgbClr val="000000"/>
                </a:solidFill>
                <a:latin typeface="League Spartan"/>
              </a:rPr>
              <a:t>KBBO 92.1 FM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10267950" y="806450"/>
            <a:ext cx="8020050" cy="8674100"/>
            <a:chOff x="0" y="0"/>
            <a:chExt cx="2112277" cy="2284537"/>
          </a:xfrm>
        </p:grpSpPr>
        <p:sp>
          <p:nvSpPr>
            <p:cNvPr id="4" name="Freeform 4"/>
            <p:cNvSpPr/>
            <p:nvPr/>
          </p:nvSpPr>
          <p:spPr>
            <a:xfrm>
              <a:off x="0" y="0"/>
              <a:ext cx="2112276" cy="2284537"/>
            </a:xfrm>
            <a:custGeom>
              <a:avLst/>
              <a:gdLst/>
              <a:ahLst/>
              <a:cxnLst/>
              <a:rect l="l" t="t" r="r" b="b"/>
              <a:pathLst>
                <a:path w="2112276" h="2284537">
                  <a:moveTo>
                    <a:pt x="49231" y="0"/>
                  </a:moveTo>
                  <a:lnTo>
                    <a:pt x="2063045" y="0"/>
                  </a:lnTo>
                  <a:cubicBezTo>
                    <a:pt x="2076102" y="0"/>
                    <a:pt x="2088624" y="5187"/>
                    <a:pt x="2097857" y="14420"/>
                  </a:cubicBezTo>
                  <a:cubicBezTo>
                    <a:pt x="2107090" y="23652"/>
                    <a:pt x="2112276" y="36174"/>
                    <a:pt x="2112276" y="49231"/>
                  </a:cubicBezTo>
                  <a:lnTo>
                    <a:pt x="2112276" y="2235305"/>
                  </a:lnTo>
                  <a:cubicBezTo>
                    <a:pt x="2112276" y="2262495"/>
                    <a:pt x="2090235" y="2284537"/>
                    <a:pt x="2063045" y="2284537"/>
                  </a:cubicBezTo>
                  <a:lnTo>
                    <a:pt x="49231" y="2284537"/>
                  </a:lnTo>
                  <a:cubicBezTo>
                    <a:pt x="36174" y="2284537"/>
                    <a:pt x="23652" y="2279350"/>
                    <a:pt x="14420" y="2270117"/>
                  </a:cubicBezTo>
                  <a:cubicBezTo>
                    <a:pt x="5187" y="2260884"/>
                    <a:pt x="0" y="2248362"/>
                    <a:pt x="0" y="2235305"/>
                  </a:cubicBezTo>
                  <a:lnTo>
                    <a:pt x="0" y="49231"/>
                  </a:lnTo>
                  <a:cubicBezTo>
                    <a:pt x="0" y="36174"/>
                    <a:pt x="5187" y="23652"/>
                    <a:pt x="14420" y="14420"/>
                  </a:cubicBezTo>
                  <a:cubicBezTo>
                    <a:pt x="23652" y="5187"/>
                    <a:pt x="36174" y="0"/>
                    <a:pt x="49231" y="0"/>
                  </a:cubicBezTo>
                  <a:close/>
                </a:path>
              </a:pathLst>
            </a:custGeom>
            <a:solidFill>
              <a:srgbClr val="FFDE59"/>
            </a:solidFill>
          </p:spPr>
        </p:sp>
        <p:sp>
          <p:nvSpPr>
            <p:cNvPr id="5" name="TextBox 5"/>
            <p:cNvSpPr txBox="1"/>
            <p:nvPr/>
          </p:nvSpPr>
          <p:spPr>
            <a:xfrm>
              <a:off x="0" y="-47625"/>
              <a:ext cx="2112277"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123023" y="923925"/>
            <a:ext cx="5238905" cy="912915"/>
          </a:xfrm>
          <a:prstGeom prst="rect">
            <a:avLst/>
          </a:prstGeom>
        </p:spPr>
        <p:txBody>
          <a:bodyPr lIns="0" tIns="0" rIns="0" bIns="0" rtlCol="0" anchor="t">
            <a:spAutoFit/>
          </a:bodyPr>
          <a:lstStyle/>
          <a:p>
            <a:pPr>
              <a:lnSpc>
                <a:spcPts val="7431"/>
              </a:lnSpc>
            </a:pPr>
            <a:r>
              <a:rPr lang="en-US" sz="5308">
                <a:solidFill>
                  <a:srgbClr val="000000"/>
                </a:solidFill>
                <a:latin typeface="League Spartan Bold"/>
              </a:rPr>
              <a:t>KBBO 92.1 FM</a:t>
            </a:r>
          </a:p>
        </p:txBody>
      </p:sp>
      <p:sp>
        <p:nvSpPr>
          <p:cNvPr id="7" name="TextBox 7"/>
          <p:cNvSpPr txBox="1"/>
          <p:nvPr/>
        </p:nvSpPr>
        <p:spPr>
          <a:xfrm>
            <a:off x="1606110" y="1996722"/>
            <a:ext cx="6272731" cy="746100"/>
          </a:xfrm>
          <a:prstGeom prst="rect">
            <a:avLst/>
          </a:prstGeom>
        </p:spPr>
        <p:txBody>
          <a:bodyPr lIns="0" tIns="0" rIns="0" bIns="0" rtlCol="0" anchor="t">
            <a:spAutoFit/>
          </a:bodyPr>
          <a:lstStyle/>
          <a:p>
            <a:pPr algn="ctr">
              <a:lnSpc>
                <a:spcPts val="2976"/>
              </a:lnSpc>
              <a:spcBef>
                <a:spcPct val="0"/>
              </a:spcBef>
            </a:pPr>
            <a:r>
              <a:rPr lang="en-US" sz="2125">
                <a:solidFill>
                  <a:srgbClr val="000000"/>
                </a:solidFill>
                <a:latin typeface="Poppins Bold"/>
              </a:rPr>
              <a:t>Five</a:t>
            </a:r>
            <a:r>
              <a:rPr lang="en-US" sz="2125">
                <a:solidFill>
                  <a:srgbClr val="000000"/>
                </a:solidFill>
                <a:latin typeface="Poppins"/>
              </a:rPr>
              <a:t> reasons why advertising on Ohana Media Radio Stations in Anchorage Alaska Works </a:t>
            </a:r>
          </a:p>
        </p:txBody>
      </p:sp>
      <p:grpSp>
        <p:nvGrpSpPr>
          <p:cNvPr id="8" name="Group 8"/>
          <p:cNvGrpSpPr/>
          <p:nvPr/>
        </p:nvGrpSpPr>
        <p:grpSpPr>
          <a:xfrm>
            <a:off x="8862583" y="1606753"/>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862583" y="421029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862583" y="6811982"/>
            <a:ext cx="1868266" cy="18682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977298" y="190147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3</a:t>
            </a:r>
          </a:p>
        </p:txBody>
      </p:sp>
      <p:sp>
        <p:nvSpPr>
          <p:cNvPr id="18" name="TextBox 18"/>
          <p:cNvSpPr txBox="1"/>
          <p:nvPr/>
        </p:nvSpPr>
        <p:spPr>
          <a:xfrm>
            <a:off x="8977298" y="4495485"/>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4</a:t>
            </a:r>
          </a:p>
        </p:txBody>
      </p:sp>
      <p:sp>
        <p:nvSpPr>
          <p:cNvPr id="19" name="TextBox 19"/>
          <p:cNvSpPr txBox="1"/>
          <p:nvPr/>
        </p:nvSpPr>
        <p:spPr>
          <a:xfrm>
            <a:off x="8977298" y="709773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5</a:t>
            </a:r>
          </a:p>
        </p:txBody>
      </p:sp>
      <p:sp>
        <p:nvSpPr>
          <p:cNvPr id="20" name="TextBox 20"/>
          <p:cNvSpPr txBox="1"/>
          <p:nvPr/>
        </p:nvSpPr>
        <p:spPr>
          <a:xfrm>
            <a:off x="10730848" y="1081236"/>
            <a:ext cx="7557152" cy="2915736"/>
          </a:xfrm>
          <a:prstGeom prst="rect">
            <a:avLst/>
          </a:prstGeom>
        </p:spPr>
        <p:txBody>
          <a:bodyPr lIns="0" tIns="0" rIns="0" bIns="0" rtlCol="0" anchor="t">
            <a:spAutoFit/>
          </a:bodyPr>
          <a:lstStyle/>
          <a:p>
            <a:pPr>
              <a:lnSpc>
                <a:spcPts val="2565"/>
              </a:lnSpc>
            </a:pPr>
            <a:r>
              <a:rPr lang="en-US" sz="1832">
                <a:solidFill>
                  <a:srgbClr val="000000"/>
                </a:solidFill>
                <a:latin typeface="Poppins Bold"/>
              </a:rPr>
              <a:t>Engaging and Influential Personalities: </a:t>
            </a:r>
          </a:p>
          <a:p>
            <a:pPr>
              <a:lnSpc>
                <a:spcPts val="2565"/>
              </a:lnSpc>
            </a:pPr>
            <a:r>
              <a:rPr lang="en-US" sz="1832">
                <a:solidFill>
                  <a:srgbClr val="000000"/>
                </a:solidFill>
                <a:latin typeface="Poppins"/>
              </a:rPr>
              <a:t>Our on-air personalities have a strong influence on our audience. They connect with listeners on a personal level, creating a unique bond that extends to the brands they endorse. By partnering with our stations, you can leverage the influence and rapport our personalities have with their dedicated fan base, effectively promoting your products or services.</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1" name="TextBox 21"/>
          <p:cNvSpPr txBox="1"/>
          <p:nvPr/>
        </p:nvSpPr>
        <p:spPr>
          <a:xfrm>
            <a:off x="10730848" y="3704785"/>
            <a:ext cx="7557152"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Targeted Advertising Opportunities: </a:t>
            </a:r>
          </a:p>
          <a:p>
            <a:pPr>
              <a:lnSpc>
                <a:spcPts val="2565"/>
              </a:lnSpc>
            </a:pPr>
            <a:r>
              <a:rPr lang="en-US" sz="1832">
                <a:solidFill>
                  <a:srgbClr val="000000"/>
                </a:solidFill>
                <a:latin typeface="Poppins"/>
              </a:rPr>
              <a:t>Ohana Media Group offers targeted advertising opportunities that allow you to reach specific demographics or interest groups. Whether you want to target country music lovers, rock enthusiasts, or the adult contemporary audience, our diverse range of stations ensures that your message is delivered to the right people at the right time, maximizing the effectiveness of your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2" name="TextBox 22"/>
          <p:cNvSpPr txBox="1"/>
          <p:nvPr/>
        </p:nvSpPr>
        <p:spPr>
          <a:xfrm>
            <a:off x="10730848" y="6619354"/>
            <a:ext cx="7557152"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Multi-Channel Approach: </a:t>
            </a:r>
          </a:p>
          <a:p>
            <a:pPr>
              <a:lnSpc>
                <a:spcPts val="2565"/>
              </a:lnSpc>
              <a:spcBef>
                <a:spcPct val="0"/>
              </a:spcBef>
            </a:pPr>
            <a:r>
              <a:rPr lang="en-US" sz="1832">
                <a:solidFill>
                  <a:srgbClr val="000000"/>
                </a:solidFill>
                <a:latin typeface="Poppins"/>
              </a:rPr>
              <a:t>Ohana Media Group's radio stations provide a multi-channel approach to advertising. In addition to on-air commercials, we offer digital advertising options on our social media platforms. This multi-channel approach allows for broader exposure, reaching audiences across different mediums and increasing the chances of reaching your target audience multiple times, reinforcing your brand message.</a:t>
            </a:r>
          </a:p>
        </p:txBody>
      </p:sp>
      <p:grpSp>
        <p:nvGrpSpPr>
          <p:cNvPr id="23" name="Group 23"/>
          <p:cNvGrpSpPr/>
          <p:nvPr/>
        </p:nvGrpSpPr>
        <p:grpSpPr>
          <a:xfrm>
            <a:off x="1203394" y="3237449"/>
            <a:ext cx="7078163" cy="6243101"/>
            <a:chOff x="0" y="0"/>
            <a:chExt cx="1864208" cy="1644274"/>
          </a:xfrm>
        </p:grpSpPr>
        <p:sp>
          <p:nvSpPr>
            <p:cNvPr id="24" name="Freeform 24"/>
            <p:cNvSpPr/>
            <p:nvPr/>
          </p:nvSpPr>
          <p:spPr>
            <a:xfrm>
              <a:off x="0" y="0"/>
              <a:ext cx="1864208" cy="1644273"/>
            </a:xfrm>
            <a:custGeom>
              <a:avLst/>
              <a:gdLst/>
              <a:ahLst/>
              <a:cxnLst/>
              <a:rect l="l" t="t" r="r" b="b"/>
              <a:pathLst>
                <a:path w="1864208" h="1644273">
                  <a:moveTo>
                    <a:pt x="55783" y="0"/>
                  </a:moveTo>
                  <a:lnTo>
                    <a:pt x="1808425" y="0"/>
                  </a:lnTo>
                  <a:cubicBezTo>
                    <a:pt x="1839233" y="0"/>
                    <a:pt x="1864208" y="24975"/>
                    <a:pt x="1864208" y="55783"/>
                  </a:cubicBezTo>
                  <a:lnTo>
                    <a:pt x="1864208" y="1588491"/>
                  </a:lnTo>
                  <a:cubicBezTo>
                    <a:pt x="1864208" y="1619299"/>
                    <a:pt x="1839233" y="1644273"/>
                    <a:pt x="1808425" y="1644273"/>
                  </a:cubicBezTo>
                  <a:lnTo>
                    <a:pt x="55783" y="1644273"/>
                  </a:lnTo>
                  <a:cubicBezTo>
                    <a:pt x="24975" y="1644273"/>
                    <a:pt x="0" y="1619299"/>
                    <a:pt x="0" y="1588491"/>
                  </a:cubicBezTo>
                  <a:lnTo>
                    <a:pt x="0" y="55783"/>
                  </a:lnTo>
                  <a:cubicBezTo>
                    <a:pt x="0" y="24975"/>
                    <a:pt x="24975" y="0"/>
                    <a:pt x="55783" y="0"/>
                  </a:cubicBezTo>
                  <a:close/>
                </a:path>
              </a:pathLst>
            </a:custGeom>
            <a:solidFill>
              <a:srgbClr val="FFDE59"/>
            </a:solidFill>
          </p:spPr>
        </p:sp>
        <p:sp>
          <p:nvSpPr>
            <p:cNvPr id="25" name="TextBox 25"/>
            <p:cNvSpPr txBox="1"/>
            <p:nvPr/>
          </p:nvSpPr>
          <p:spPr>
            <a:xfrm>
              <a:off x="0" y="-47625"/>
              <a:ext cx="1864208" cy="1691899"/>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316688" y="3752410"/>
            <a:ext cx="1868266" cy="186826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316688" y="6496975"/>
            <a:ext cx="1868266" cy="18682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201973" y="4047129"/>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1</a:t>
            </a:r>
          </a:p>
        </p:txBody>
      </p:sp>
      <p:sp>
        <p:nvSpPr>
          <p:cNvPr id="33" name="TextBox 33"/>
          <p:cNvSpPr txBox="1"/>
          <p:nvPr/>
        </p:nvSpPr>
        <p:spPr>
          <a:xfrm>
            <a:off x="-201973" y="6782170"/>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2</a:t>
            </a:r>
          </a:p>
        </p:txBody>
      </p:sp>
      <p:sp>
        <p:nvSpPr>
          <p:cNvPr id="34" name="TextBox 34"/>
          <p:cNvSpPr txBox="1"/>
          <p:nvPr/>
        </p:nvSpPr>
        <p:spPr>
          <a:xfrm>
            <a:off x="1742460" y="3500818"/>
            <a:ext cx="6435874"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Extensive Reach: </a:t>
            </a:r>
          </a:p>
          <a:p>
            <a:pPr>
              <a:lnSpc>
                <a:spcPts val="2565"/>
              </a:lnSpc>
            </a:pPr>
            <a:r>
              <a:rPr lang="en-US" sz="1832">
                <a:solidFill>
                  <a:srgbClr val="000000"/>
                </a:solidFill>
                <a:latin typeface="Poppins"/>
              </a:rPr>
              <a:t>Ohana Media Group's radio stations have a wide and loyal listener base, ensuring that your message reaches a large and diverse audience in Anchorage, Alaska. With a variety of formats, we can target specific demographics and cater to different interests, maximizing the potential reach of your advertising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35" name="TextBox 35"/>
          <p:cNvSpPr txBox="1"/>
          <p:nvPr/>
        </p:nvSpPr>
        <p:spPr>
          <a:xfrm>
            <a:off x="1742460" y="6458472"/>
            <a:ext cx="6424798"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Deep Local Connection: </a:t>
            </a:r>
          </a:p>
          <a:p>
            <a:pPr>
              <a:lnSpc>
                <a:spcPts val="2565"/>
              </a:lnSpc>
              <a:spcBef>
                <a:spcPct val="0"/>
              </a:spcBef>
            </a:pPr>
            <a:r>
              <a:rPr lang="en-US" sz="1832">
                <a:solidFill>
                  <a:srgbClr val="000000"/>
                </a:solidFill>
                <a:latin typeface="Poppins"/>
              </a:rPr>
              <a:t>Ohana Media Group's radio stations have deep-rooted connections within the local community. Anchorage residents trust and rely on our stations for news, entertainment, and music. By advertising on our platforms, you tap into this strong local connection and build brand credibility, fostering trust and loyalty among consumers.</a:t>
            </a:r>
          </a:p>
        </p:txBody>
      </p:sp>
      <p:sp>
        <p:nvSpPr>
          <p:cNvPr id="36" name="Freeform 36"/>
          <p:cNvSpPr/>
          <p:nvPr/>
        </p:nvSpPr>
        <p:spPr>
          <a:xfrm>
            <a:off x="16573500" y="9258300"/>
            <a:ext cx="1714500" cy="1028700"/>
          </a:xfrm>
          <a:custGeom>
            <a:avLst/>
            <a:gdLst/>
            <a:ahLst/>
            <a:cxnLst/>
            <a:rect l="l" t="t" r="r" b="b"/>
            <a:pathLst>
              <a:path w="1714500" h="1028700">
                <a:moveTo>
                  <a:pt x="0" y="0"/>
                </a:moveTo>
                <a:lnTo>
                  <a:pt x="1714500" y="0"/>
                </a:lnTo>
                <a:lnTo>
                  <a:pt x="1714500" y="1028700"/>
                </a:lnTo>
                <a:lnTo>
                  <a:pt x="0" y="1028700"/>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9999"/>
            </a:blip>
            <a:stretch>
              <a:fillRect/>
            </a:stretch>
          </a:blipFill>
        </p:spPr>
      </p:sp>
      <p:grpSp>
        <p:nvGrpSpPr>
          <p:cNvPr id="3" name="Group 3"/>
          <p:cNvGrpSpPr/>
          <p:nvPr/>
        </p:nvGrpSpPr>
        <p:grpSpPr>
          <a:xfrm>
            <a:off x="-257175" y="4502250"/>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FFDE59"/>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647298" y="2112669"/>
            <a:ext cx="6989268"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a:rPr>
              <a:t>TARGET AUDIENCE</a:t>
            </a:r>
          </a:p>
        </p:txBody>
      </p:sp>
      <p:sp>
        <p:nvSpPr>
          <p:cNvPr id="7" name="TextBox 7"/>
          <p:cNvSpPr txBox="1"/>
          <p:nvPr/>
        </p:nvSpPr>
        <p:spPr>
          <a:xfrm>
            <a:off x="6208107" y="1209675"/>
            <a:ext cx="5871786" cy="624298"/>
          </a:xfrm>
          <a:prstGeom prst="rect">
            <a:avLst/>
          </a:prstGeom>
        </p:spPr>
        <p:txBody>
          <a:bodyPr lIns="0" tIns="0" rIns="0" bIns="0" rtlCol="0" anchor="t">
            <a:spAutoFit/>
          </a:bodyPr>
          <a:lstStyle/>
          <a:p>
            <a:pPr algn="ctr">
              <a:lnSpc>
                <a:spcPts val="5094"/>
              </a:lnSpc>
            </a:pPr>
            <a:r>
              <a:rPr lang="en-US" sz="3639">
                <a:solidFill>
                  <a:srgbClr val="303642"/>
                </a:solidFill>
                <a:latin typeface="Lato Bold"/>
              </a:rPr>
              <a:t>KBBO 92.1 FM</a:t>
            </a:r>
          </a:p>
        </p:txBody>
      </p:sp>
      <p:sp>
        <p:nvSpPr>
          <p:cNvPr id="8" name="TextBox 8"/>
          <p:cNvSpPr txBox="1"/>
          <p:nvPr/>
        </p:nvSpPr>
        <p:spPr>
          <a:xfrm>
            <a:off x="2269039" y="5029897"/>
            <a:ext cx="3263886"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Bold"/>
              </a:rPr>
              <a:t>25-64</a:t>
            </a:r>
          </a:p>
        </p:txBody>
      </p:sp>
      <p:sp>
        <p:nvSpPr>
          <p:cNvPr id="9" name="TextBox 9"/>
          <p:cNvSpPr txBox="1"/>
          <p:nvPr/>
        </p:nvSpPr>
        <p:spPr>
          <a:xfrm>
            <a:off x="7509989" y="5029897"/>
            <a:ext cx="3263886" cy="960831"/>
          </a:xfrm>
          <a:prstGeom prst="rect">
            <a:avLst/>
          </a:prstGeom>
        </p:spPr>
        <p:txBody>
          <a:bodyPr lIns="0" tIns="0" rIns="0" bIns="0" rtlCol="0" anchor="t">
            <a:spAutoFit/>
          </a:bodyPr>
          <a:lstStyle/>
          <a:p>
            <a:pPr algn="ctr">
              <a:lnSpc>
                <a:spcPts val="7940"/>
              </a:lnSpc>
            </a:pPr>
            <a:r>
              <a:rPr lang="en-US" sz="5672" dirty="0">
                <a:solidFill>
                  <a:srgbClr val="000000"/>
                </a:solidFill>
                <a:latin typeface="League Spartan"/>
              </a:rPr>
              <a:t>53%</a:t>
            </a:r>
          </a:p>
        </p:txBody>
      </p:sp>
      <p:sp>
        <p:nvSpPr>
          <p:cNvPr id="10" name="TextBox 10"/>
          <p:cNvSpPr txBox="1"/>
          <p:nvPr/>
        </p:nvSpPr>
        <p:spPr>
          <a:xfrm>
            <a:off x="12755075" y="5029897"/>
            <a:ext cx="3263886" cy="960831"/>
          </a:xfrm>
          <a:prstGeom prst="rect">
            <a:avLst/>
          </a:prstGeom>
        </p:spPr>
        <p:txBody>
          <a:bodyPr lIns="0" tIns="0" rIns="0" bIns="0" rtlCol="0" anchor="t">
            <a:spAutoFit/>
          </a:bodyPr>
          <a:lstStyle/>
          <a:p>
            <a:pPr algn="ctr">
              <a:lnSpc>
                <a:spcPts val="7940"/>
              </a:lnSpc>
            </a:pPr>
            <a:r>
              <a:rPr lang="en-US" sz="5672" dirty="0">
                <a:solidFill>
                  <a:srgbClr val="000000"/>
                </a:solidFill>
                <a:latin typeface="League Spartan Bold"/>
              </a:rPr>
              <a:t>47%</a:t>
            </a:r>
          </a:p>
        </p:txBody>
      </p:sp>
      <p:sp>
        <p:nvSpPr>
          <p:cNvPr id="11" name="TextBox 11"/>
          <p:cNvSpPr txBox="1"/>
          <p:nvPr/>
        </p:nvSpPr>
        <p:spPr>
          <a:xfrm>
            <a:off x="1777178"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Our target audience ranges from 25-64 yearl old adults </a:t>
            </a:r>
          </a:p>
        </p:txBody>
      </p:sp>
      <p:sp>
        <p:nvSpPr>
          <p:cNvPr id="12" name="TextBox 12"/>
          <p:cNvSpPr txBox="1"/>
          <p:nvPr/>
        </p:nvSpPr>
        <p:spPr>
          <a:xfrm>
            <a:off x="7018128" y="7356575"/>
            <a:ext cx="4247608" cy="775340"/>
          </a:xfrm>
          <a:prstGeom prst="rect">
            <a:avLst/>
          </a:prstGeom>
        </p:spPr>
        <p:txBody>
          <a:bodyPr lIns="0" tIns="0" rIns="0" bIns="0" rtlCol="0" anchor="t">
            <a:spAutoFit/>
          </a:bodyPr>
          <a:lstStyle/>
          <a:p>
            <a:pPr algn="ctr">
              <a:lnSpc>
                <a:spcPts val="3107"/>
              </a:lnSpc>
              <a:spcBef>
                <a:spcPct val="0"/>
              </a:spcBef>
            </a:pPr>
            <a:r>
              <a:rPr lang="en-US" sz="2219" dirty="0">
                <a:solidFill>
                  <a:srgbClr val="303642"/>
                </a:solidFill>
                <a:latin typeface="Poppins"/>
              </a:rPr>
              <a:t>53% of our audience is comprised of male listeners </a:t>
            </a:r>
          </a:p>
        </p:txBody>
      </p:sp>
      <p:sp>
        <p:nvSpPr>
          <p:cNvPr id="13" name="TextBox 13"/>
          <p:cNvSpPr txBox="1"/>
          <p:nvPr/>
        </p:nvSpPr>
        <p:spPr>
          <a:xfrm>
            <a:off x="12263214" y="7356575"/>
            <a:ext cx="4247608" cy="791448"/>
          </a:xfrm>
          <a:prstGeom prst="rect">
            <a:avLst/>
          </a:prstGeom>
        </p:spPr>
        <p:txBody>
          <a:bodyPr lIns="0" tIns="0" rIns="0" bIns="0" rtlCol="0" anchor="t">
            <a:spAutoFit/>
          </a:bodyPr>
          <a:lstStyle/>
          <a:p>
            <a:pPr algn="ctr">
              <a:lnSpc>
                <a:spcPts val="3107"/>
              </a:lnSpc>
              <a:spcBef>
                <a:spcPct val="0"/>
              </a:spcBef>
            </a:pPr>
            <a:r>
              <a:rPr lang="en-US" sz="2219" dirty="0">
                <a:solidFill>
                  <a:srgbClr val="303642"/>
                </a:solidFill>
                <a:latin typeface="Poppins"/>
              </a:rPr>
              <a:t>47% of our audience is comprised of female listeners </a:t>
            </a:r>
          </a:p>
        </p:txBody>
      </p:sp>
      <p:sp>
        <p:nvSpPr>
          <p:cNvPr id="14" name="Freeform 14"/>
          <p:cNvSpPr/>
          <p:nvPr/>
        </p:nvSpPr>
        <p:spPr>
          <a:xfrm>
            <a:off x="16573500" y="9258300"/>
            <a:ext cx="1714500" cy="1028700"/>
          </a:xfrm>
          <a:custGeom>
            <a:avLst/>
            <a:gdLst/>
            <a:ahLst/>
            <a:cxnLst/>
            <a:rect l="l" t="t" r="r" b="b"/>
            <a:pathLst>
              <a:path w="1714500" h="1028700">
                <a:moveTo>
                  <a:pt x="0" y="0"/>
                </a:moveTo>
                <a:lnTo>
                  <a:pt x="1714500" y="0"/>
                </a:lnTo>
                <a:lnTo>
                  <a:pt x="1714500" y="1028700"/>
                </a:lnTo>
                <a:lnTo>
                  <a:pt x="0" y="1028700"/>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a:stretch>
          </a:blipFill>
        </p:spPr>
      </p:sp>
      <p:grpSp>
        <p:nvGrpSpPr>
          <p:cNvPr id="3" name="Group 3"/>
          <p:cNvGrpSpPr/>
          <p:nvPr/>
        </p:nvGrpSpPr>
        <p:grpSpPr>
          <a:xfrm>
            <a:off x="-257175" y="453428"/>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FFDE59"/>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573500" y="9258300"/>
            <a:ext cx="1714500" cy="1028700"/>
          </a:xfrm>
          <a:custGeom>
            <a:avLst/>
            <a:gdLst/>
            <a:ahLst/>
            <a:cxnLst/>
            <a:rect l="l" t="t" r="r" b="b"/>
            <a:pathLst>
              <a:path w="1714500" h="1028700">
                <a:moveTo>
                  <a:pt x="0" y="0"/>
                </a:moveTo>
                <a:lnTo>
                  <a:pt x="1714500" y="0"/>
                </a:lnTo>
                <a:lnTo>
                  <a:pt x="1714500" y="1028700"/>
                </a:lnTo>
                <a:lnTo>
                  <a:pt x="0" y="1028700"/>
                </a:lnTo>
                <a:lnTo>
                  <a:pt x="0" y="0"/>
                </a:lnTo>
                <a:close/>
              </a:path>
            </a:pathLst>
          </a:custGeom>
          <a:blipFill>
            <a:blip r:embed="rId3"/>
            <a:stretch>
              <a:fillRect/>
            </a:stretch>
          </a:blipFill>
        </p:spPr>
      </p:sp>
      <p:sp>
        <p:nvSpPr>
          <p:cNvPr id="7" name="Freeform 7"/>
          <p:cNvSpPr/>
          <p:nvPr/>
        </p:nvSpPr>
        <p:spPr>
          <a:xfrm>
            <a:off x="1371600" y="2843278"/>
            <a:ext cx="15544800" cy="6415022"/>
          </a:xfrm>
          <a:custGeom>
            <a:avLst/>
            <a:gdLst/>
            <a:ahLst/>
            <a:cxnLst/>
            <a:rect l="l" t="t" r="r" b="b"/>
            <a:pathLst>
              <a:path w="15544800" h="6415022">
                <a:moveTo>
                  <a:pt x="0" y="0"/>
                </a:moveTo>
                <a:lnTo>
                  <a:pt x="15544800" y="0"/>
                </a:lnTo>
                <a:lnTo>
                  <a:pt x="15544800" y="6415022"/>
                </a:lnTo>
                <a:lnTo>
                  <a:pt x="0" y="6415022"/>
                </a:lnTo>
                <a:lnTo>
                  <a:pt x="0" y="0"/>
                </a:lnTo>
                <a:close/>
              </a:path>
            </a:pathLst>
          </a:custGeom>
          <a:blipFill>
            <a:blip r:embed="rId4"/>
            <a:stretch>
              <a:fillRect t="-1038" b="-1038"/>
            </a:stretch>
          </a:blipFill>
        </p:spPr>
      </p:sp>
      <p:sp>
        <p:nvSpPr>
          <p:cNvPr id="8" name="TextBox 8"/>
          <p:cNvSpPr txBox="1"/>
          <p:nvPr/>
        </p:nvSpPr>
        <p:spPr>
          <a:xfrm>
            <a:off x="4536577" y="923925"/>
            <a:ext cx="9214846"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a:rPr>
              <a:t>KBBO 92.1 FM FEATURES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464</Words>
  <Application>Microsoft Office PowerPoint</Application>
  <PresentationFormat>Custom</PresentationFormat>
  <Paragraphs>37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Poppins Bold</vt:lpstr>
      <vt:lpstr>Arial</vt:lpstr>
      <vt:lpstr>Calibri</vt:lpstr>
      <vt:lpstr>League Spartan</vt:lpstr>
      <vt:lpstr>Poppins</vt:lpstr>
      <vt:lpstr>League Spartan Bold</vt:lpstr>
      <vt:lpstr>Lato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KBBO Media Kit</dc:title>
  <dc:creator>Eric Jewell</dc:creator>
  <cp:lastModifiedBy>Cat Okegawa</cp:lastModifiedBy>
  <cp:revision>3</cp:revision>
  <dcterms:created xsi:type="dcterms:W3CDTF">2006-08-16T00:00:00Z</dcterms:created>
  <dcterms:modified xsi:type="dcterms:W3CDTF">2024-11-05T18:46:26Z</dcterms:modified>
  <dc:identifier>DAF84AoiBls</dc:identifier>
</cp:coreProperties>
</file>