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Lato Bold" panose="020B0604020202020204" charset="0"/>
      <p:regular r:id="rId7"/>
    </p:embeddedFont>
    <p:embeddedFont>
      <p:font typeface="League Spartan" panose="020B0604020202020204" charset="0"/>
      <p:regular r:id="rId8"/>
    </p:embeddedFont>
    <p:embeddedFont>
      <p:font typeface="Poppins" panose="00000500000000000000" pitchFamily="2" charset="0"/>
      <p:regular r:id="rId9"/>
    </p:embeddedFont>
    <p:embeddedFont>
      <p:font typeface="Poppins Bold" panose="00000800000000000000"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a:stretch>
          </a:blipFill>
        </p:spPr>
      </p:sp>
      <p:grpSp>
        <p:nvGrpSpPr>
          <p:cNvPr id="3" name="Group 3"/>
          <p:cNvGrpSpPr/>
          <p:nvPr/>
        </p:nvGrpSpPr>
        <p:grpSpPr>
          <a:xfrm>
            <a:off x="-1130300" y="4057750"/>
            <a:ext cx="3086100" cy="2171499"/>
            <a:chOff x="0" y="0"/>
            <a:chExt cx="812800" cy="571917"/>
          </a:xfrm>
        </p:grpSpPr>
        <p:sp>
          <p:nvSpPr>
            <p:cNvPr id="4" name="Freeform 4"/>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D203E"/>
            </a:solidFill>
          </p:spPr>
        </p:sp>
        <p:sp>
          <p:nvSpPr>
            <p:cNvPr id="5" name="TextBox 5"/>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467343" y="4057750"/>
            <a:ext cx="3086100" cy="2171499"/>
            <a:chOff x="0" y="0"/>
            <a:chExt cx="812800" cy="571917"/>
          </a:xfrm>
        </p:grpSpPr>
        <p:sp>
          <p:nvSpPr>
            <p:cNvPr id="7" name="Freeform 7"/>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D203E"/>
            </a:solidFill>
          </p:spPr>
        </p:sp>
        <p:sp>
          <p:nvSpPr>
            <p:cNvPr id="8" name="TextBox 8"/>
            <p:cNvSpPr txBox="1"/>
            <p:nvPr/>
          </p:nvSpPr>
          <p:spPr>
            <a:xfrm>
              <a:off x="0" y="-47625"/>
              <a:ext cx="812800" cy="619542"/>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4694978" y="1316791"/>
            <a:ext cx="9033187" cy="5481918"/>
          </a:xfrm>
          <a:custGeom>
            <a:avLst/>
            <a:gdLst/>
            <a:ahLst/>
            <a:cxnLst/>
            <a:rect l="l" t="t" r="r" b="b"/>
            <a:pathLst>
              <a:path w="9033187" h="5481918">
                <a:moveTo>
                  <a:pt x="0" y="0"/>
                </a:moveTo>
                <a:lnTo>
                  <a:pt x="9033187" y="0"/>
                </a:lnTo>
                <a:lnTo>
                  <a:pt x="9033187" y="5481919"/>
                </a:lnTo>
                <a:lnTo>
                  <a:pt x="0" y="5481919"/>
                </a:lnTo>
                <a:lnTo>
                  <a:pt x="0" y="0"/>
                </a:lnTo>
                <a:close/>
              </a:path>
            </a:pathLst>
          </a:custGeom>
          <a:blipFill>
            <a:blip r:embed="rId3"/>
            <a:stretch>
              <a:fillRect/>
            </a:stretch>
          </a:blipFill>
        </p:spPr>
      </p:sp>
      <p:sp>
        <p:nvSpPr>
          <p:cNvPr id="10" name="TextBox 10"/>
          <p:cNvSpPr txBox="1"/>
          <p:nvPr/>
        </p:nvSpPr>
        <p:spPr>
          <a:xfrm>
            <a:off x="4220957" y="6067325"/>
            <a:ext cx="9846085" cy="1418823"/>
          </a:xfrm>
          <a:prstGeom prst="rect">
            <a:avLst/>
          </a:prstGeom>
        </p:spPr>
        <p:txBody>
          <a:bodyPr lIns="0" tIns="0" rIns="0" bIns="0" rtlCol="0" anchor="t">
            <a:spAutoFit/>
          </a:bodyPr>
          <a:lstStyle/>
          <a:p>
            <a:pPr algn="ctr">
              <a:lnSpc>
                <a:spcPts val="11572"/>
              </a:lnSpc>
            </a:pPr>
            <a:r>
              <a:rPr lang="en-US" sz="8265">
                <a:solidFill>
                  <a:srgbClr val="0D203E"/>
                </a:solidFill>
                <a:latin typeface="League Spartan Bold"/>
              </a:rPr>
              <a:t>MEDIA KIT</a:t>
            </a:r>
          </a:p>
        </p:txBody>
      </p:sp>
      <p:sp>
        <p:nvSpPr>
          <p:cNvPr id="11" name="TextBox 11"/>
          <p:cNvSpPr txBox="1"/>
          <p:nvPr/>
        </p:nvSpPr>
        <p:spPr>
          <a:xfrm>
            <a:off x="4880587" y="7505047"/>
            <a:ext cx="8526827" cy="400870"/>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OHANA MEDIA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0" y="0"/>
            <a:ext cx="10800337" cy="10287000"/>
            <a:chOff x="0" y="0"/>
            <a:chExt cx="2844533" cy="2709333"/>
          </a:xfrm>
        </p:grpSpPr>
        <p:sp>
          <p:nvSpPr>
            <p:cNvPr id="4" name="Freeform 4"/>
            <p:cNvSpPr/>
            <p:nvPr/>
          </p:nvSpPr>
          <p:spPr>
            <a:xfrm>
              <a:off x="0" y="0"/>
              <a:ext cx="2844533" cy="2709333"/>
            </a:xfrm>
            <a:custGeom>
              <a:avLst/>
              <a:gdLst/>
              <a:ahLst/>
              <a:cxnLst/>
              <a:rect l="l" t="t" r="r" b="b"/>
              <a:pathLst>
                <a:path w="2844533" h="2709333">
                  <a:moveTo>
                    <a:pt x="0" y="0"/>
                  </a:moveTo>
                  <a:lnTo>
                    <a:pt x="2844533" y="0"/>
                  </a:lnTo>
                  <a:lnTo>
                    <a:pt x="2844533" y="2709333"/>
                  </a:lnTo>
                  <a:lnTo>
                    <a:pt x="0" y="2709333"/>
                  </a:lnTo>
                  <a:close/>
                </a:path>
              </a:pathLst>
            </a:custGeom>
            <a:solidFill>
              <a:srgbClr val="FFFFFF"/>
            </a:solidFill>
            <a:ln w="38100" cap="sq">
              <a:solidFill>
                <a:srgbClr val="0D203E"/>
              </a:solidFill>
              <a:prstDash val="solid"/>
              <a:miter/>
            </a:ln>
          </p:spPr>
        </p:sp>
        <p:sp>
          <p:nvSpPr>
            <p:cNvPr id="5" name="TextBox 5"/>
            <p:cNvSpPr txBox="1"/>
            <p:nvPr/>
          </p:nvSpPr>
          <p:spPr>
            <a:xfrm>
              <a:off x="0" y="-47625"/>
              <a:ext cx="2844533"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12095212" y="2000294"/>
            <a:ext cx="4857773" cy="6528106"/>
            <a:chOff x="0" y="0"/>
            <a:chExt cx="3663950" cy="4923790"/>
          </a:xfrm>
        </p:grpSpPr>
        <p:sp>
          <p:nvSpPr>
            <p:cNvPr id="7" name="Freeform 7"/>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13237" r="-13237"/>
              </a:stretch>
            </a:blipFill>
          </p:spPr>
        </p:sp>
        <p:sp>
          <p:nvSpPr>
            <p:cNvPr id="8" name="Freeform 8"/>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D203E"/>
            </a:solidFill>
          </p:spPr>
        </p:sp>
      </p:grpSp>
      <p:sp>
        <p:nvSpPr>
          <p:cNvPr id="9" name="TextBox 9"/>
          <p:cNvSpPr txBox="1"/>
          <p:nvPr/>
        </p:nvSpPr>
        <p:spPr>
          <a:xfrm>
            <a:off x="198885" y="2724143"/>
            <a:ext cx="10042746" cy="6787146"/>
          </a:xfrm>
          <a:prstGeom prst="rect">
            <a:avLst/>
          </a:prstGeom>
        </p:spPr>
        <p:txBody>
          <a:bodyPr lIns="0" tIns="0" rIns="0" bIns="0" rtlCol="0" anchor="t">
            <a:spAutoFit/>
          </a:bodyPr>
          <a:lstStyle/>
          <a:p>
            <a:pPr>
              <a:lnSpc>
                <a:spcPts val="2960"/>
              </a:lnSpc>
            </a:pPr>
            <a:endParaRPr/>
          </a:p>
          <a:p>
            <a:pPr marL="564472" lvl="1" indent="-282236">
              <a:lnSpc>
                <a:spcPts val="3660"/>
              </a:lnSpc>
              <a:buFont typeface="Arial"/>
              <a:buChar char="•"/>
            </a:pPr>
            <a:r>
              <a:rPr lang="en-US" sz="2614">
                <a:solidFill>
                  <a:srgbClr val="000000"/>
                </a:solidFill>
                <a:latin typeface="Poppins"/>
              </a:rPr>
              <a:t>700 AM KBYR is Anchorage's premier news talk radio station. With an engaging lineup of local and national talk shows, we keep our audience informed and entertained.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From news and politics to lifestyle and community discussions, we cover a wide range of topics that resonate with our listeners. </a:t>
            </a:r>
          </a:p>
          <a:p>
            <a:pPr>
              <a:lnSpc>
                <a:spcPts val="3660"/>
              </a:lnSpc>
            </a:pPr>
            <a:endParaRPr lang="en-US" sz="2614">
              <a:solidFill>
                <a:srgbClr val="000000"/>
              </a:solidFill>
              <a:latin typeface="Poppins"/>
            </a:endParaRPr>
          </a:p>
          <a:p>
            <a:pPr marL="564472" lvl="1" indent="-282236">
              <a:lnSpc>
                <a:spcPts val="3660"/>
              </a:lnSpc>
              <a:buFont typeface="Arial"/>
              <a:buChar char="•"/>
            </a:pPr>
            <a:r>
              <a:rPr lang="en-US" sz="2614">
                <a:solidFill>
                  <a:srgbClr val="000000"/>
                </a:solidFill>
                <a:latin typeface="Poppins"/>
              </a:rPr>
              <a:t>Our dedicated team of on-air hosts brings a wealth of knowledge and expertise to the airwaves, creating an engaged and receptive audience for advertisers looking to reach informed and influential individuals.</a:t>
            </a:r>
          </a:p>
          <a:p>
            <a:pPr>
              <a:lnSpc>
                <a:spcPts val="3800"/>
              </a:lnSpc>
              <a:spcBef>
                <a:spcPct val="0"/>
              </a:spcBef>
            </a:pPr>
            <a:endParaRPr lang="en-US" sz="2614">
              <a:solidFill>
                <a:srgbClr val="000000"/>
              </a:solidFill>
              <a:latin typeface="Poppins"/>
            </a:endParaRPr>
          </a:p>
        </p:txBody>
      </p:sp>
      <p:sp>
        <p:nvSpPr>
          <p:cNvPr id="10" name="TextBox 10"/>
          <p:cNvSpPr txBox="1"/>
          <p:nvPr/>
        </p:nvSpPr>
        <p:spPr>
          <a:xfrm>
            <a:off x="709411" y="1205489"/>
            <a:ext cx="8434589" cy="794805"/>
          </a:xfrm>
          <a:prstGeom prst="rect">
            <a:avLst/>
          </a:prstGeom>
        </p:spPr>
        <p:txBody>
          <a:bodyPr lIns="0" tIns="0" rIns="0" bIns="0" rtlCol="0" anchor="t">
            <a:spAutoFit/>
          </a:bodyPr>
          <a:lstStyle/>
          <a:p>
            <a:pPr algn="ctr">
              <a:lnSpc>
                <a:spcPts val="6591"/>
              </a:lnSpc>
            </a:pPr>
            <a:r>
              <a:rPr lang="en-US" sz="4708">
                <a:solidFill>
                  <a:srgbClr val="0D203E"/>
                </a:solidFill>
                <a:latin typeface="League Spartan"/>
              </a:rPr>
              <a:t>KBYR 700 AM</a:t>
            </a:r>
          </a:p>
        </p:txBody>
      </p:sp>
      <p:sp>
        <p:nvSpPr>
          <p:cNvPr id="11" name="Freeform 11"/>
          <p:cNvSpPr/>
          <p:nvPr/>
        </p:nvSpPr>
        <p:spPr>
          <a:xfrm>
            <a:off x="16657581" y="9378475"/>
            <a:ext cx="1630419" cy="989443"/>
          </a:xfrm>
          <a:custGeom>
            <a:avLst/>
            <a:gdLst/>
            <a:ahLst/>
            <a:cxnLst/>
            <a:rect l="l" t="t" r="r" b="b"/>
            <a:pathLst>
              <a:path w="1630419" h="989443">
                <a:moveTo>
                  <a:pt x="0" y="0"/>
                </a:moveTo>
                <a:lnTo>
                  <a:pt x="1630419" y="0"/>
                </a:lnTo>
                <a:lnTo>
                  <a:pt x="1630419" y="989443"/>
                </a:lnTo>
                <a:lnTo>
                  <a:pt x="0" y="989443"/>
                </a:lnTo>
                <a:lnTo>
                  <a:pt x="0" y="0"/>
                </a:lnTo>
                <a:close/>
              </a:path>
            </a:pathLst>
          </a:custGeom>
          <a:blipFill>
            <a:blip r:embed="rId4"/>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999"/>
            </a:blip>
            <a:stretch>
              <a:fillRect/>
            </a:stretch>
          </a:blipFill>
        </p:spPr>
      </p:sp>
      <p:grpSp>
        <p:nvGrpSpPr>
          <p:cNvPr id="3" name="Group 3"/>
          <p:cNvGrpSpPr/>
          <p:nvPr/>
        </p:nvGrpSpPr>
        <p:grpSpPr>
          <a:xfrm>
            <a:off x="10267950" y="806450"/>
            <a:ext cx="8020050" cy="8674100"/>
            <a:chOff x="0" y="0"/>
            <a:chExt cx="2112277" cy="2284537"/>
          </a:xfrm>
        </p:grpSpPr>
        <p:sp>
          <p:nvSpPr>
            <p:cNvPr id="4" name="Freeform 4"/>
            <p:cNvSpPr/>
            <p:nvPr/>
          </p:nvSpPr>
          <p:spPr>
            <a:xfrm>
              <a:off x="0" y="0"/>
              <a:ext cx="2112276" cy="2284537"/>
            </a:xfrm>
            <a:custGeom>
              <a:avLst/>
              <a:gdLst/>
              <a:ahLst/>
              <a:cxnLst/>
              <a:rect l="l" t="t" r="r" b="b"/>
              <a:pathLst>
                <a:path w="2112276" h="2284537">
                  <a:moveTo>
                    <a:pt x="49231" y="0"/>
                  </a:moveTo>
                  <a:lnTo>
                    <a:pt x="2063045" y="0"/>
                  </a:lnTo>
                  <a:cubicBezTo>
                    <a:pt x="2076102" y="0"/>
                    <a:pt x="2088624" y="5187"/>
                    <a:pt x="2097857" y="14420"/>
                  </a:cubicBezTo>
                  <a:cubicBezTo>
                    <a:pt x="2107090" y="23652"/>
                    <a:pt x="2112276" y="36174"/>
                    <a:pt x="2112276" y="49231"/>
                  </a:cubicBezTo>
                  <a:lnTo>
                    <a:pt x="2112276" y="2235305"/>
                  </a:lnTo>
                  <a:cubicBezTo>
                    <a:pt x="2112276" y="2262495"/>
                    <a:pt x="2090235" y="2284537"/>
                    <a:pt x="2063045" y="2284537"/>
                  </a:cubicBezTo>
                  <a:lnTo>
                    <a:pt x="49231" y="2284537"/>
                  </a:lnTo>
                  <a:cubicBezTo>
                    <a:pt x="36174" y="2284537"/>
                    <a:pt x="23652" y="2279350"/>
                    <a:pt x="14420" y="2270117"/>
                  </a:cubicBezTo>
                  <a:cubicBezTo>
                    <a:pt x="5187" y="2260884"/>
                    <a:pt x="0" y="2248362"/>
                    <a:pt x="0" y="2235305"/>
                  </a:cubicBezTo>
                  <a:lnTo>
                    <a:pt x="0" y="49231"/>
                  </a:lnTo>
                  <a:cubicBezTo>
                    <a:pt x="0" y="36174"/>
                    <a:pt x="5187" y="23652"/>
                    <a:pt x="14420" y="14420"/>
                  </a:cubicBezTo>
                  <a:cubicBezTo>
                    <a:pt x="23652" y="5187"/>
                    <a:pt x="36174" y="0"/>
                    <a:pt x="49231" y="0"/>
                  </a:cubicBezTo>
                  <a:close/>
                </a:path>
              </a:pathLst>
            </a:custGeom>
            <a:solidFill>
              <a:srgbClr val="FFFFFF"/>
            </a:solidFill>
            <a:ln w="38100" cap="rnd">
              <a:solidFill>
                <a:srgbClr val="0D203E"/>
              </a:solidFill>
              <a:prstDash val="solid"/>
              <a:round/>
            </a:ln>
          </p:spPr>
        </p:sp>
        <p:sp>
          <p:nvSpPr>
            <p:cNvPr id="5" name="TextBox 5"/>
            <p:cNvSpPr txBox="1"/>
            <p:nvPr/>
          </p:nvSpPr>
          <p:spPr>
            <a:xfrm>
              <a:off x="0" y="-47625"/>
              <a:ext cx="2112277" cy="233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072348" y="923925"/>
            <a:ext cx="5289581" cy="912915"/>
          </a:xfrm>
          <a:prstGeom prst="rect">
            <a:avLst/>
          </a:prstGeom>
        </p:spPr>
        <p:txBody>
          <a:bodyPr lIns="0" tIns="0" rIns="0" bIns="0" rtlCol="0" anchor="t">
            <a:spAutoFit/>
          </a:bodyPr>
          <a:lstStyle/>
          <a:p>
            <a:pPr>
              <a:lnSpc>
                <a:spcPts val="7431"/>
              </a:lnSpc>
            </a:pPr>
            <a:r>
              <a:rPr lang="en-US" sz="5308">
                <a:solidFill>
                  <a:srgbClr val="0D203E"/>
                </a:solidFill>
                <a:latin typeface="League Spartan Bold"/>
              </a:rPr>
              <a:t>KBYR 700 AM</a:t>
            </a:r>
          </a:p>
        </p:txBody>
      </p:sp>
      <p:sp>
        <p:nvSpPr>
          <p:cNvPr id="7" name="TextBox 7"/>
          <p:cNvSpPr txBox="1"/>
          <p:nvPr/>
        </p:nvSpPr>
        <p:spPr>
          <a:xfrm>
            <a:off x="1606110" y="1996722"/>
            <a:ext cx="6272731" cy="746100"/>
          </a:xfrm>
          <a:prstGeom prst="rect">
            <a:avLst/>
          </a:prstGeom>
        </p:spPr>
        <p:txBody>
          <a:bodyPr lIns="0" tIns="0" rIns="0" bIns="0" rtlCol="0" anchor="t">
            <a:spAutoFit/>
          </a:bodyPr>
          <a:lstStyle/>
          <a:p>
            <a:pPr algn="ctr">
              <a:lnSpc>
                <a:spcPts val="2976"/>
              </a:lnSpc>
              <a:spcBef>
                <a:spcPct val="0"/>
              </a:spcBef>
            </a:pPr>
            <a:r>
              <a:rPr lang="en-US" sz="2125">
                <a:solidFill>
                  <a:srgbClr val="000000"/>
                </a:solidFill>
                <a:latin typeface="Poppins Bold"/>
              </a:rPr>
              <a:t>Five</a:t>
            </a:r>
            <a:r>
              <a:rPr lang="en-US" sz="2125">
                <a:solidFill>
                  <a:srgbClr val="000000"/>
                </a:solidFill>
                <a:latin typeface="Poppins"/>
              </a:rPr>
              <a:t> reasons why advertising on Ohana Media Radio Stations in Anchorage Alaska Works </a:t>
            </a:r>
          </a:p>
        </p:txBody>
      </p:sp>
      <p:grpSp>
        <p:nvGrpSpPr>
          <p:cNvPr id="8" name="Group 8"/>
          <p:cNvGrpSpPr/>
          <p:nvPr/>
        </p:nvGrpSpPr>
        <p:grpSpPr>
          <a:xfrm>
            <a:off x="8862583" y="1606753"/>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862583" y="4210291"/>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862583" y="6811982"/>
            <a:ext cx="1868266" cy="18682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977298" y="190147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3</a:t>
            </a:r>
          </a:p>
        </p:txBody>
      </p:sp>
      <p:sp>
        <p:nvSpPr>
          <p:cNvPr id="18" name="TextBox 18"/>
          <p:cNvSpPr txBox="1"/>
          <p:nvPr/>
        </p:nvSpPr>
        <p:spPr>
          <a:xfrm>
            <a:off x="8977298" y="4495485"/>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4</a:t>
            </a:r>
          </a:p>
        </p:txBody>
      </p:sp>
      <p:sp>
        <p:nvSpPr>
          <p:cNvPr id="19" name="TextBox 19"/>
          <p:cNvSpPr txBox="1"/>
          <p:nvPr/>
        </p:nvSpPr>
        <p:spPr>
          <a:xfrm>
            <a:off x="8977298" y="7097732"/>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5</a:t>
            </a:r>
          </a:p>
        </p:txBody>
      </p:sp>
      <p:sp>
        <p:nvSpPr>
          <p:cNvPr id="20" name="TextBox 20"/>
          <p:cNvSpPr txBox="1"/>
          <p:nvPr/>
        </p:nvSpPr>
        <p:spPr>
          <a:xfrm>
            <a:off x="10730848" y="1081236"/>
            <a:ext cx="7557152" cy="2915736"/>
          </a:xfrm>
          <a:prstGeom prst="rect">
            <a:avLst/>
          </a:prstGeom>
        </p:spPr>
        <p:txBody>
          <a:bodyPr lIns="0" tIns="0" rIns="0" bIns="0" rtlCol="0" anchor="t">
            <a:spAutoFit/>
          </a:bodyPr>
          <a:lstStyle/>
          <a:p>
            <a:pPr>
              <a:lnSpc>
                <a:spcPts val="2565"/>
              </a:lnSpc>
            </a:pPr>
            <a:r>
              <a:rPr lang="en-US" sz="1832">
                <a:solidFill>
                  <a:srgbClr val="000000"/>
                </a:solidFill>
                <a:latin typeface="Poppins Bold"/>
              </a:rPr>
              <a:t>Engaging and Influential Personalities: </a:t>
            </a:r>
          </a:p>
          <a:p>
            <a:pPr>
              <a:lnSpc>
                <a:spcPts val="2565"/>
              </a:lnSpc>
            </a:pPr>
            <a:r>
              <a:rPr lang="en-US" sz="1832">
                <a:solidFill>
                  <a:srgbClr val="000000"/>
                </a:solidFill>
                <a:latin typeface="Poppins"/>
              </a:rPr>
              <a:t>Our on-air personalities have a strong influence on our audience. They connect with listeners on a personal level, creating a unique bond that extends to the brands they endorse. By partnering with our stations, you can leverage the influence and rapport our personalities have with their dedicated fan base, effectively promoting your products or services.</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1" name="TextBox 21"/>
          <p:cNvSpPr txBox="1"/>
          <p:nvPr/>
        </p:nvSpPr>
        <p:spPr>
          <a:xfrm>
            <a:off x="10730848" y="3704785"/>
            <a:ext cx="7557152"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Targeted Advertising Opportunities: </a:t>
            </a:r>
          </a:p>
          <a:p>
            <a:pPr>
              <a:lnSpc>
                <a:spcPts val="2565"/>
              </a:lnSpc>
            </a:pPr>
            <a:r>
              <a:rPr lang="en-US" sz="1832">
                <a:solidFill>
                  <a:srgbClr val="000000"/>
                </a:solidFill>
                <a:latin typeface="Poppins"/>
              </a:rPr>
              <a:t>Ohana Media Group offers targeted advertising opportunities that allow you to reach specific demographics or interest groups. Whether you want to target country music lovers, rock enthusiasts, or the adult contemporary audience, our diverse range of stations ensures that your message is delivered to the right people at the right time, maximizing the effectiveness of your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22" name="TextBox 22"/>
          <p:cNvSpPr txBox="1"/>
          <p:nvPr/>
        </p:nvSpPr>
        <p:spPr>
          <a:xfrm>
            <a:off x="10730848" y="6619354"/>
            <a:ext cx="7557152"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Multi-Channel Approach: </a:t>
            </a:r>
          </a:p>
          <a:p>
            <a:pPr>
              <a:lnSpc>
                <a:spcPts val="2565"/>
              </a:lnSpc>
              <a:spcBef>
                <a:spcPct val="0"/>
              </a:spcBef>
            </a:pPr>
            <a:r>
              <a:rPr lang="en-US" sz="1832">
                <a:solidFill>
                  <a:srgbClr val="000000"/>
                </a:solidFill>
                <a:latin typeface="Poppins"/>
              </a:rPr>
              <a:t>Ohana Media Group's radio stations provide a multi-channel approach to advertising. In addition to on-air commercials, we offer digital advertising options on our social media platforms. This multi-channel approach allows for broader exposure, reaching audiences across different mediums and increasing the chances of reaching your target audience multiple times, reinforcing your brand message.</a:t>
            </a:r>
          </a:p>
        </p:txBody>
      </p:sp>
      <p:grpSp>
        <p:nvGrpSpPr>
          <p:cNvPr id="23" name="Group 23"/>
          <p:cNvGrpSpPr/>
          <p:nvPr/>
        </p:nvGrpSpPr>
        <p:grpSpPr>
          <a:xfrm>
            <a:off x="1203394" y="3237449"/>
            <a:ext cx="7078163" cy="6243101"/>
            <a:chOff x="0" y="0"/>
            <a:chExt cx="1864208" cy="1644274"/>
          </a:xfrm>
        </p:grpSpPr>
        <p:sp>
          <p:nvSpPr>
            <p:cNvPr id="24" name="Freeform 24"/>
            <p:cNvSpPr/>
            <p:nvPr/>
          </p:nvSpPr>
          <p:spPr>
            <a:xfrm>
              <a:off x="0" y="0"/>
              <a:ext cx="1864208" cy="1644273"/>
            </a:xfrm>
            <a:custGeom>
              <a:avLst/>
              <a:gdLst/>
              <a:ahLst/>
              <a:cxnLst/>
              <a:rect l="l" t="t" r="r" b="b"/>
              <a:pathLst>
                <a:path w="1864208" h="1644273">
                  <a:moveTo>
                    <a:pt x="55783" y="0"/>
                  </a:moveTo>
                  <a:lnTo>
                    <a:pt x="1808425" y="0"/>
                  </a:lnTo>
                  <a:cubicBezTo>
                    <a:pt x="1839233" y="0"/>
                    <a:pt x="1864208" y="24975"/>
                    <a:pt x="1864208" y="55783"/>
                  </a:cubicBezTo>
                  <a:lnTo>
                    <a:pt x="1864208" y="1588491"/>
                  </a:lnTo>
                  <a:cubicBezTo>
                    <a:pt x="1864208" y="1619299"/>
                    <a:pt x="1839233" y="1644273"/>
                    <a:pt x="1808425" y="1644273"/>
                  </a:cubicBezTo>
                  <a:lnTo>
                    <a:pt x="55783" y="1644273"/>
                  </a:lnTo>
                  <a:cubicBezTo>
                    <a:pt x="24975" y="1644273"/>
                    <a:pt x="0" y="1619299"/>
                    <a:pt x="0" y="1588491"/>
                  </a:cubicBezTo>
                  <a:lnTo>
                    <a:pt x="0" y="55783"/>
                  </a:lnTo>
                  <a:cubicBezTo>
                    <a:pt x="0" y="24975"/>
                    <a:pt x="24975" y="0"/>
                    <a:pt x="55783" y="0"/>
                  </a:cubicBezTo>
                  <a:close/>
                </a:path>
              </a:pathLst>
            </a:custGeom>
            <a:solidFill>
              <a:srgbClr val="FFFFFF"/>
            </a:solidFill>
            <a:ln w="38100" cap="rnd">
              <a:solidFill>
                <a:srgbClr val="0D203E"/>
              </a:solidFill>
              <a:prstDash val="solid"/>
              <a:round/>
            </a:ln>
          </p:spPr>
        </p:sp>
        <p:sp>
          <p:nvSpPr>
            <p:cNvPr id="25" name="TextBox 25"/>
            <p:cNvSpPr txBox="1"/>
            <p:nvPr/>
          </p:nvSpPr>
          <p:spPr>
            <a:xfrm>
              <a:off x="0" y="-47625"/>
              <a:ext cx="1864208" cy="1691899"/>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316688" y="3752410"/>
            <a:ext cx="1868266" cy="186826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316688" y="6496975"/>
            <a:ext cx="1868266" cy="186826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201973" y="4047129"/>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a:rPr>
              <a:t>1</a:t>
            </a:r>
          </a:p>
        </p:txBody>
      </p:sp>
      <p:sp>
        <p:nvSpPr>
          <p:cNvPr id="33" name="TextBox 33"/>
          <p:cNvSpPr txBox="1"/>
          <p:nvPr/>
        </p:nvSpPr>
        <p:spPr>
          <a:xfrm>
            <a:off x="-201973" y="6782170"/>
            <a:ext cx="1638836" cy="1335977"/>
          </a:xfrm>
          <a:prstGeom prst="rect">
            <a:avLst/>
          </a:prstGeom>
        </p:spPr>
        <p:txBody>
          <a:bodyPr lIns="0" tIns="0" rIns="0" bIns="0" rtlCol="0" anchor="t">
            <a:spAutoFit/>
          </a:bodyPr>
          <a:lstStyle/>
          <a:p>
            <a:pPr algn="ctr">
              <a:lnSpc>
                <a:spcPts val="11002"/>
              </a:lnSpc>
            </a:pPr>
            <a:r>
              <a:rPr lang="en-US" sz="7859">
                <a:solidFill>
                  <a:srgbClr val="000000"/>
                </a:solidFill>
                <a:latin typeface="League Spartan Bold"/>
              </a:rPr>
              <a:t>2</a:t>
            </a:r>
          </a:p>
        </p:txBody>
      </p:sp>
      <p:sp>
        <p:nvSpPr>
          <p:cNvPr id="34" name="TextBox 34"/>
          <p:cNvSpPr txBox="1"/>
          <p:nvPr/>
        </p:nvSpPr>
        <p:spPr>
          <a:xfrm>
            <a:off x="1742460" y="3500818"/>
            <a:ext cx="6435874" cy="3239586"/>
          </a:xfrm>
          <a:prstGeom prst="rect">
            <a:avLst/>
          </a:prstGeom>
        </p:spPr>
        <p:txBody>
          <a:bodyPr lIns="0" tIns="0" rIns="0" bIns="0" rtlCol="0" anchor="t">
            <a:spAutoFit/>
          </a:bodyPr>
          <a:lstStyle/>
          <a:p>
            <a:pPr>
              <a:lnSpc>
                <a:spcPts val="2565"/>
              </a:lnSpc>
            </a:pPr>
            <a:r>
              <a:rPr lang="en-US" sz="1832">
                <a:solidFill>
                  <a:srgbClr val="000000"/>
                </a:solidFill>
                <a:latin typeface="Poppins Bold"/>
              </a:rPr>
              <a:t>Extensive Reach: </a:t>
            </a:r>
          </a:p>
          <a:p>
            <a:pPr>
              <a:lnSpc>
                <a:spcPts val="2565"/>
              </a:lnSpc>
            </a:pPr>
            <a:r>
              <a:rPr lang="en-US" sz="1832">
                <a:solidFill>
                  <a:srgbClr val="000000"/>
                </a:solidFill>
                <a:latin typeface="Poppins"/>
              </a:rPr>
              <a:t>Ohana Media Group's radio stations have a wide and loyal listener base, ensuring that your message reaches a large and diverse audience in Anchorage, Alaska. With a variety of formats, we can target specific demographics and cater to different interests, maximizing the potential reach of your advertising campaign.</a:t>
            </a:r>
          </a:p>
          <a:p>
            <a:pPr>
              <a:lnSpc>
                <a:spcPts val="2565"/>
              </a:lnSpc>
            </a:pPr>
            <a:endParaRPr lang="en-US" sz="1832">
              <a:solidFill>
                <a:srgbClr val="000000"/>
              </a:solidFill>
              <a:latin typeface="Poppins"/>
            </a:endParaRPr>
          </a:p>
          <a:p>
            <a:pPr>
              <a:lnSpc>
                <a:spcPts val="2565"/>
              </a:lnSpc>
              <a:spcBef>
                <a:spcPct val="0"/>
              </a:spcBef>
            </a:pPr>
            <a:endParaRPr lang="en-US" sz="1832">
              <a:solidFill>
                <a:srgbClr val="000000"/>
              </a:solidFill>
              <a:latin typeface="Poppins"/>
            </a:endParaRPr>
          </a:p>
        </p:txBody>
      </p:sp>
      <p:sp>
        <p:nvSpPr>
          <p:cNvPr id="35" name="TextBox 35"/>
          <p:cNvSpPr txBox="1"/>
          <p:nvPr/>
        </p:nvSpPr>
        <p:spPr>
          <a:xfrm>
            <a:off x="1742460" y="6458472"/>
            <a:ext cx="6424798" cy="2591886"/>
          </a:xfrm>
          <a:prstGeom prst="rect">
            <a:avLst/>
          </a:prstGeom>
        </p:spPr>
        <p:txBody>
          <a:bodyPr lIns="0" tIns="0" rIns="0" bIns="0" rtlCol="0" anchor="t">
            <a:spAutoFit/>
          </a:bodyPr>
          <a:lstStyle/>
          <a:p>
            <a:pPr>
              <a:lnSpc>
                <a:spcPts val="2565"/>
              </a:lnSpc>
            </a:pPr>
            <a:r>
              <a:rPr lang="en-US" sz="1832">
                <a:solidFill>
                  <a:srgbClr val="000000"/>
                </a:solidFill>
                <a:latin typeface="Poppins Bold"/>
              </a:rPr>
              <a:t>Deep Local Connection: </a:t>
            </a:r>
          </a:p>
          <a:p>
            <a:pPr>
              <a:lnSpc>
                <a:spcPts val="2565"/>
              </a:lnSpc>
              <a:spcBef>
                <a:spcPct val="0"/>
              </a:spcBef>
            </a:pPr>
            <a:r>
              <a:rPr lang="en-US" sz="1832">
                <a:solidFill>
                  <a:srgbClr val="000000"/>
                </a:solidFill>
                <a:latin typeface="Poppins"/>
              </a:rPr>
              <a:t>Ohana Media Group's radio stations have deep-rooted connections within the local community. Anchorage residents trust and rely on our stations for news, entertainment, and music. By advertising on our platforms, you tap into this strong local connection and build brand credibility, fostering trust and loyalty among consumers.</a:t>
            </a:r>
          </a:p>
        </p:txBody>
      </p:sp>
      <p:sp>
        <p:nvSpPr>
          <p:cNvPr id="36" name="Freeform 36"/>
          <p:cNvSpPr/>
          <p:nvPr/>
        </p:nvSpPr>
        <p:spPr>
          <a:xfrm>
            <a:off x="16657581" y="9378475"/>
            <a:ext cx="1630419" cy="989443"/>
          </a:xfrm>
          <a:custGeom>
            <a:avLst/>
            <a:gdLst/>
            <a:ahLst/>
            <a:cxnLst/>
            <a:rect l="l" t="t" r="r" b="b"/>
            <a:pathLst>
              <a:path w="1630419" h="989443">
                <a:moveTo>
                  <a:pt x="0" y="0"/>
                </a:moveTo>
                <a:lnTo>
                  <a:pt x="1630419" y="0"/>
                </a:lnTo>
                <a:lnTo>
                  <a:pt x="1630419" y="989443"/>
                </a:lnTo>
                <a:lnTo>
                  <a:pt x="0" y="989443"/>
                </a:lnTo>
                <a:lnTo>
                  <a:pt x="0" y="0"/>
                </a:lnTo>
                <a:close/>
              </a:path>
            </a:pathLst>
          </a:custGeom>
          <a:blipFill>
            <a:blip r:embed="rId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9999"/>
            </a:blip>
            <a:stretch>
              <a:fillRect/>
            </a:stretch>
          </a:blipFill>
        </p:spPr>
      </p:sp>
      <p:grpSp>
        <p:nvGrpSpPr>
          <p:cNvPr id="3" name="Group 3"/>
          <p:cNvGrpSpPr/>
          <p:nvPr/>
        </p:nvGrpSpPr>
        <p:grpSpPr>
          <a:xfrm>
            <a:off x="-257175" y="4502250"/>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EB1C2B"/>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647298" y="2112669"/>
            <a:ext cx="6989268" cy="960831"/>
          </a:xfrm>
          <a:prstGeom prst="rect">
            <a:avLst/>
          </a:prstGeom>
        </p:spPr>
        <p:txBody>
          <a:bodyPr lIns="0" tIns="0" rIns="0" bIns="0" rtlCol="0" anchor="t">
            <a:spAutoFit/>
          </a:bodyPr>
          <a:lstStyle/>
          <a:p>
            <a:pPr algn="ctr">
              <a:lnSpc>
                <a:spcPts val="7940"/>
              </a:lnSpc>
            </a:pPr>
            <a:r>
              <a:rPr lang="en-US" sz="5672">
                <a:solidFill>
                  <a:srgbClr val="0D203E"/>
                </a:solidFill>
                <a:latin typeface="League Spartan"/>
              </a:rPr>
              <a:t>TARGET AUDIENCE</a:t>
            </a:r>
          </a:p>
        </p:txBody>
      </p:sp>
      <p:sp>
        <p:nvSpPr>
          <p:cNvPr id="7" name="TextBox 7"/>
          <p:cNvSpPr txBox="1"/>
          <p:nvPr/>
        </p:nvSpPr>
        <p:spPr>
          <a:xfrm>
            <a:off x="6208107" y="1209675"/>
            <a:ext cx="5871786" cy="624298"/>
          </a:xfrm>
          <a:prstGeom prst="rect">
            <a:avLst/>
          </a:prstGeom>
        </p:spPr>
        <p:txBody>
          <a:bodyPr lIns="0" tIns="0" rIns="0" bIns="0" rtlCol="0" anchor="t">
            <a:spAutoFit/>
          </a:bodyPr>
          <a:lstStyle/>
          <a:p>
            <a:pPr algn="ctr">
              <a:lnSpc>
                <a:spcPts val="5094"/>
              </a:lnSpc>
            </a:pPr>
            <a:r>
              <a:rPr lang="en-US" sz="3639">
                <a:solidFill>
                  <a:srgbClr val="303642"/>
                </a:solidFill>
                <a:latin typeface="Lato Bold"/>
              </a:rPr>
              <a:t>KBYR 700 AM </a:t>
            </a:r>
          </a:p>
        </p:txBody>
      </p:sp>
      <p:sp>
        <p:nvSpPr>
          <p:cNvPr id="8" name="TextBox 8"/>
          <p:cNvSpPr txBox="1"/>
          <p:nvPr/>
        </p:nvSpPr>
        <p:spPr>
          <a:xfrm>
            <a:off x="2269039" y="5029897"/>
            <a:ext cx="3263886" cy="960831"/>
          </a:xfrm>
          <a:prstGeom prst="rect">
            <a:avLst/>
          </a:prstGeom>
        </p:spPr>
        <p:txBody>
          <a:bodyPr lIns="0" tIns="0" rIns="0" bIns="0" rtlCol="0" anchor="t">
            <a:spAutoFit/>
          </a:bodyPr>
          <a:lstStyle/>
          <a:p>
            <a:pPr algn="ctr">
              <a:lnSpc>
                <a:spcPts val="7940"/>
              </a:lnSpc>
            </a:pPr>
            <a:r>
              <a:rPr lang="en-US" sz="5672">
                <a:solidFill>
                  <a:srgbClr val="0D203E"/>
                </a:solidFill>
                <a:latin typeface="League Spartan Bold"/>
              </a:rPr>
              <a:t>45-64</a:t>
            </a:r>
          </a:p>
        </p:txBody>
      </p:sp>
      <p:sp>
        <p:nvSpPr>
          <p:cNvPr id="9" name="TextBox 9"/>
          <p:cNvSpPr txBox="1"/>
          <p:nvPr/>
        </p:nvSpPr>
        <p:spPr>
          <a:xfrm>
            <a:off x="7509989" y="5029897"/>
            <a:ext cx="3263886" cy="960831"/>
          </a:xfrm>
          <a:prstGeom prst="rect">
            <a:avLst/>
          </a:prstGeom>
        </p:spPr>
        <p:txBody>
          <a:bodyPr lIns="0" tIns="0" rIns="0" bIns="0" rtlCol="0" anchor="t">
            <a:spAutoFit/>
          </a:bodyPr>
          <a:lstStyle/>
          <a:p>
            <a:pPr algn="ctr">
              <a:lnSpc>
                <a:spcPts val="7940"/>
              </a:lnSpc>
            </a:pPr>
            <a:r>
              <a:rPr lang="en-US" sz="5672">
                <a:solidFill>
                  <a:srgbClr val="0D203E"/>
                </a:solidFill>
                <a:latin typeface="League Spartan"/>
              </a:rPr>
              <a:t>40%</a:t>
            </a:r>
          </a:p>
        </p:txBody>
      </p:sp>
      <p:sp>
        <p:nvSpPr>
          <p:cNvPr id="10" name="TextBox 10"/>
          <p:cNvSpPr txBox="1"/>
          <p:nvPr/>
        </p:nvSpPr>
        <p:spPr>
          <a:xfrm>
            <a:off x="12755075" y="5029897"/>
            <a:ext cx="3263886" cy="960831"/>
          </a:xfrm>
          <a:prstGeom prst="rect">
            <a:avLst/>
          </a:prstGeom>
        </p:spPr>
        <p:txBody>
          <a:bodyPr lIns="0" tIns="0" rIns="0" bIns="0" rtlCol="0" anchor="t">
            <a:spAutoFit/>
          </a:bodyPr>
          <a:lstStyle/>
          <a:p>
            <a:pPr algn="ctr">
              <a:lnSpc>
                <a:spcPts val="7940"/>
              </a:lnSpc>
            </a:pPr>
            <a:r>
              <a:rPr lang="en-US" sz="5672">
                <a:solidFill>
                  <a:srgbClr val="0D203E"/>
                </a:solidFill>
                <a:latin typeface="League Spartan Bold"/>
              </a:rPr>
              <a:t>60%</a:t>
            </a:r>
          </a:p>
        </p:txBody>
      </p:sp>
      <p:sp>
        <p:nvSpPr>
          <p:cNvPr id="11" name="TextBox 11"/>
          <p:cNvSpPr txBox="1"/>
          <p:nvPr/>
        </p:nvSpPr>
        <p:spPr>
          <a:xfrm>
            <a:off x="1777178"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Our target audience ranges from 45-64 yearl old adults </a:t>
            </a:r>
          </a:p>
        </p:txBody>
      </p:sp>
      <p:sp>
        <p:nvSpPr>
          <p:cNvPr id="12" name="TextBox 12"/>
          <p:cNvSpPr txBox="1"/>
          <p:nvPr/>
        </p:nvSpPr>
        <p:spPr>
          <a:xfrm>
            <a:off x="7018128" y="7356575"/>
            <a:ext cx="4247608" cy="1182025"/>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55% of our audience is comprised of female listeners </a:t>
            </a:r>
          </a:p>
        </p:txBody>
      </p:sp>
      <p:sp>
        <p:nvSpPr>
          <p:cNvPr id="13" name="TextBox 13"/>
          <p:cNvSpPr txBox="1"/>
          <p:nvPr/>
        </p:nvSpPr>
        <p:spPr>
          <a:xfrm>
            <a:off x="12263214" y="7356575"/>
            <a:ext cx="4247608" cy="791448"/>
          </a:xfrm>
          <a:prstGeom prst="rect">
            <a:avLst/>
          </a:prstGeom>
        </p:spPr>
        <p:txBody>
          <a:bodyPr lIns="0" tIns="0" rIns="0" bIns="0" rtlCol="0" anchor="t">
            <a:spAutoFit/>
          </a:bodyPr>
          <a:lstStyle/>
          <a:p>
            <a:pPr algn="ctr">
              <a:lnSpc>
                <a:spcPts val="3107"/>
              </a:lnSpc>
              <a:spcBef>
                <a:spcPct val="0"/>
              </a:spcBef>
            </a:pPr>
            <a:r>
              <a:rPr lang="en-US" sz="2219">
                <a:solidFill>
                  <a:srgbClr val="303642"/>
                </a:solidFill>
                <a:latin typeface="Poppins"/>
              </a:rPr>
              <a:t>45% of our audience is comprised on male listners </a:t>
            </a:r>
          </a:p>
        </p:txBody>
      </p:sp>
      <p:sp>
        <p:nvSpPr>
          <p:cNvPr id="14" name="Freeform 14"/>
          <p:cNvSpPr/>
          <p:nvPr/>
        </p:nvSpPr>
        <p:spPr>
          <a:xfrm>
            <a:off x="16657581" y="9378475"/>
            <a:ext cx="1630419" cy="989443"/>
          </a:xfrm>
          <a:custGeom>
            <a:avLst/>
            <a:gdLst/>
            <a:ahLst/>
            <a:cxnLst/>
            <a:rect l="l" t="t" r="r" b="b"/>
            <a:pathLst>
              <a:path w="1630419" h="989443">
                <a:moveTo>
                  <a:pt x="0" y="0"/>
                </a:moveTo>
                <a:lnTo>
                  <a:pt x="1630419" y="0"/>
                </a:lnTo>
                <a:lnTo>
                  <a:pt x="1630419" y="989443"/>
                </a:lnTo>
                <a:lnTo>
                  <a:pt x="0" y="989443"/>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4000"/>
            </a:blip>
            <a:stretch>
              <a:fillRect/>
            </a:stretch>
          </a:blipFill>
        </p:spPr>
      </p:sp>
      <p:grpSp>
        <p:nvGrpSpPr>
          <p:cNvPr id="3" name="Group 3"/>
          <p:cNvGrpSpPr/>
          <p:nvPr/>
        </p:nvGrpSpPr>
        <p:grpSpPr>
          <a:xfrm>
            <a:off x="-257175" y="453428"/>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EB1C2B"/>
            </a:solidFill>
          </p:spPr>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105833" y="923925"/>
            <a:ext cx="9645590" cy="960831"/>
          </a:xfrm>
          <a:prstGeom prst="rect">
            <a:avLst/>
          </a:prstGeom>
        </p:spPr>
        <p:txBody>
          <a:bodyPr lIns="0" tIns="0" rIns="0" bIns="0" rtlCol="0" anchor="t">
            <a:spAutoFit/>
          </a:bodyPr>
          <a:lstStyle/>
          <a:p>
            <a:pPr algn="ctr">
              <a:lnSpc>
                <a:spcPts val="7940"/>
              </a:lnSpc>
            </a:pPr>
            <a:r>
              <a:rPr lang="en-US" sz="5672">
                <a:solidFill>
                  <a:srgbClr val="0D203E"/>
                </a:solidFill>
                <a:latin typeface="League Spartan"/>
              </a:rPr>
              <a:t>KBYR 700 AM FEATURES</a:t>
            </a:r>
          </a:p>
        </p:txBody>
      </p:sp>
      <p:sp>
        <p:nvSpPr>
          <p:cNvPr id="7" name="TextBox 7"/>
          <p:cNvSpPr txBox="1"/>
          <p:nvPr/>
        </p:nvSpPr>
        <p:spPr>
          <a:xfrm>
            <a:off x="1371600" y="3030261"/>
            <a:ext cx="15544800" cy="6774816"/>
          </a:xfrm>
          <a:prstGeom prst="rect">
            <a:avLst/>
          </a:prstGeom>
        </p:spPr>
        <p:txBody>
          <a:bodyPr lIns="0" tIns="0" rIns="0" bIns="0" rtlCol="0" anchor="t">
            <a:spAutoFit/>
          </a:bodyPr>
          <a:lstStyle/>
          <a:p>
            <a:pPr algn="ctr">
              <a:lnSpc>
                <a:spcPts val="4059"/>
              </a:lnSpc>
            </a:pPr>
            <a:r>
              <a:rPr lang="en-US" sz="2899">
                <a:solidFill>
                  <a:srgbClr val="000000"/>
                </a:solidFill>
                <a:latin typeface="Poppins"/>
              </a:rPr>
              <a:t>KBYR 700 AM features weekday lineup of:</a:t>
            </a:r>
          </a:p>
          <a:p>
            <a:pPr algn="just">
              <a:lnSpc>
                <a:spcPts val="4059"/>
              </a:lnSpc>
            </a:pPr>
            <a:endParaRPr lang="en-US" sz="2899">
              <a:solidFill>
                <a:srgbClr val="000000"/>
              </a:solidFill>
              <a:latin typeface="Poppins"/>
            </a:endParaRPr>
          </a:p>
          <a:p>
            <a:pPr marL="712462" lvl="1" indent="-356231" algn="just">
              <a:lnSpc>
                <a:spcPts val="4619"/>
              </a:lnSpc>
              <a:buFont typeface="Arial"/>
              <a:buChar char="•"/>
            </a:pPr>
            <a:r>
              <a:rPr lang="en-US" sz="3299">
                <a:solidFill>
                  <a:srgbClr val="000000"/>
                </a:solidFill>
                <a:latin typeface="Poppins"/>
              </a:rPr>
              <a:t>5a-8a           </a:t>
            </a:r>
            <a:r>
              <a:rPr lang="en-US" sz="3299">
                <a:solidFill>
                  <a:srgbClr val="000000"/>
                </a:solidFill>
                <a:latin typeface="Poppins Bold"/>
              </a:rPr>
              <a:t>Glenn Beck</a:t>
            </a:r>
          </a:p>
          <a:p>
            <a:pPr marL="712462" lvl="1" indent="-356231" algn="just">
              <a:lnSpc>
                <a:spcPts val="4619"/>
              </a:lnSpc>
              <a:buFont typeface="Arial"/>
              <a:buChar char="•"/>
            </a:pPr>
            <a:r>
              <a:rPr lang="en-US" sz="3299">
                <a:solidFill>
                  <a:srgbClr val="000000"/>
                </a:solidFill>
                <a:latin typeface="Poppins"/>
              </a:rPr>
              <a:t>8a-9a           </a:t>
            </a:r>
            <a:r>
              <a:rPr lang="en-US" sz="3299">
                <a:solidFill>
                  <a:srgbClr val="000000"/>
                </a:solidFill>
                <a:latin typeface="Poppins Bold"/>
              </a:rPr>
              <a:t>Conversation Unlimited</a:t>
            </a:r>
            <a:r>
              <a:rPr lang="en-US" sz="3299">
                <a:solidFill>
                  <a:srgbClr val="000000"/>
                </a:solidFill>
                <a:latin typeface="Poppins"/>
              </a:rPr>
              <a:t> </a:t>
            </a:r>
          </a:p>
          <a:p>
            <a:pPr marL="712462" lvl="1" indent="-356231" algn="just">
              <a:lnSpc>
                <a:spcPts val="4619"/>
              </a:lnSpc>
              <a:buFont typeface="Arial"/>
              <a:buChar char="•"/>
            </a:pPr>
            <a:r>
              <a:rPr lang="en-US" sz="3299">
                <a:solidFill>
                  <a:srgbClr val="000000"/>
                </a:solidFill>
                <a:latin typeface="Poppins"/>
              </a:rPr>
              <a:t>9a-12p          </a:t>
            </a:r>
            <a:r>
              <a:rPr lang="en-US" sz="3299">
                <a:solidFill>
                  <a:srgbClr val="000000"/>
                </a:solidFill>
                <a:latin typeface="Poppins Bold"/>
              </a:rPr>
              <a:t>The Dana Show</a:t>
            </a:r>
          </a:p>
          <a:p>
            <a:pPr marL="712462" lvl="1" indent="-356231" algn="just">
              <a:lnSpc>
                <a:spcPts val="4619"/>
              </a:lnSpc>
              <a:buFont typeface="Arial"/>
              <a:buChar char="•"/>
            </a:pPr>
            <a:r>
              <a:rPr lang="en-US" sz="3299">
                <a:solidFill>
                  <a:srgbClr val="000000"/>
                </a:solidFill>
                <a:latin typeface="Poppins"/>
              </a:rPr>
              <a:t>12p-3p          </a:t>
            </a:r>
            <a:r>
              <a:rPr lang="en-US" sz="3299">
                <a:solidFill>
                  <a:srgbClr val="000000"/>
                </a:solidFill>
                <a:latin typeface="Poppins Bold"/>
              </a:rPr>
              <a:t>Dan Bongino</a:t>
            </a:r>
          </a:p>
          <a:p>
            <a:pPr marL="712462" lvl="1" indent="-356231" algn="just">
              <a:lnSpc>
                <a:spcPts val="4619"/>
              </a:lnSpc>
              <a:buFont typeface="Arial"/>
              <a:buChar char="•"/>
            </a:pPr>
            <a:r>
              <a:rPr lang="en-US" sz="3299">
                <a:solidFill>
                  <a:srgbClr val="000000"/>
                </a:solidFill>
                <a:latin typeface="Poppins"/>
              </a:rPr>
              <a:t>3p-6p           </a:t>
            </a:r>
            <a:r>
              <a:rPr lang="en-US" sz="3299">
                <a:solidFill>
                  <a:srgbClr val="000000"/>
                </a:solidFill>
                <a:latin typeface="Poppins Bold"/>
              </a:rPr>
              <a:t>The Joe Pags Show </a:t>
            </a:r>
          </a:p>
          <a:p>
            <a:pPr marL="712462" lvl="1" indent="-356231" algn="just">
              <a:lnSpc>
                <a:spcPts val="4619"/>
              </a:lnSpc>
              <a:buFont typeface="Arial"/>
              <a:buChar char="•"/>
            </a:pPr>
            <a:r>
              <a:rPr lang="en-US" sz="3299">
                <a:solidFill>
                  <a:srgbClr val="000000"/>
                </a:solidFill>
                <a:latin typeface="Poppins"/>
              </a:rPr>
              <a:t>6p-9p           </a:t>
            </a:r>
            <a:r>
              <a:rPr lang="en-US" sz="3299">
                <a:solidFill>
                  <a:srgbClr val="000000"/>
                </a:solidFill>
                <a:latin typeface="Poppins Bold"/>
              </a:rPr>
              <a:t>Mark Levin</a:t>
            </a:r>
          </a:p>
          <a:p>
            <a:pPr marL="712462" lvl="1" indent="-356231" algn="just">
              <a:lnSpc>
                <a:spcPts val="4619"/>
              </a:lnSpc>
              <a:buFont typeface="Arial"/>
              <a:buChar char="•"/>
            </a:pPr>
            <a:r>
              <a:rPr lang="en-US" sz="3299">
                <a:solidFill>
                  <a:srgbClr val="000000"/>
                </a:solidFill>
                <a:latin typeface="Poppins"/>
              </a:rPr>
              <a:t>9p-10p          </a:t>
            </a:r>
            <a:r>
              <a:rPr lang="en-US" sz="3299">
                <a:solidFill>
                  <a:srgbClr val="000000"/>
                </a:solidFill>
                <a:latin typeface="Poppins Bold"/>
              </a:rPr>
              <a:t>Matt Walsh </a:t>
            </a:r>
          </a:p>
          <a:p>
            <a:pPr marL="712462" lvl="1" indent="-356231" algn="just">
              <a:lnSpc>
                <a:spcPts val="4619"/>
              </a:lnSpc>
              <a:buFont typeface="Arial"/>
              <a:buChar char="•"/>
            </a:pPr>
            <a:r>
              <a:rPr lang="en-US" sz="3299">
                <a:solidFill>
                  <a:srgbClr val="000000"/>
                </a:solidFill>
                <a:latin typeface="Poppins"/>
              </a:rPr>
              <a:t>10p-11p          </a:t>
            </a:r>
            <a:r>
              <a:rPr lang="en-US" sz="3299">
                <a:solidFill>
                  <a:srgbClr val="000000"/>
                </a:solidFill>
                <a:latin typeface="Poppins Bold"/>
              </a:rPr>
              <a:t>Ben Shapiro</a:t>
            </a:r>
          </a:p>
          <a:p>
            <a:pPr marL="712462" lvl="1" indent="-356231" algn="just">
              <a:lnSpc>
                <a:spcPts val="4619"/>
              </a:lnSpc>
              <a:buFont typeface="Arial"/>
              <a:buChar char="•"/>
            </a:pPr>
            <a:r>
              <a:rPr lang="en-US" sz="3299">
                <a:solidFill>
                  <a:srgbClr val="000000"/>
                </a:solidFill>
                <a:latin typeface="Poppins"/>
              </a:rPr>
              <a:t>11p-12M          </a:t>
            </a:r>
            <a:r>
              <a:rPr lang="en-US" sz="3299">
                <a:solidFill>
                  <a:srgbClr val="000000"/>
                </a:solidFill>
                <a:latin typeface="Poppins Bold"/>
              </a:rPr>
              <a:t>Michael Knowels</a:t>
            </a:r>
          </a:p>
          <a:p>
            <a:pPr algn="just">
              <a:lnSpc>
                <a:spcPts val="4059"/>
              </a:lnSpc>
              <a:spcBef>
                <a:spcPct val="0"/>
              </a:spcBef>
            </a:pPr>
            <a:endParaRPr lang="en-US" sz="3299">
              <a:solidFill>
                <a:srgbClr val="000000"/>
              </a:solidFill>
              <a:latin typeface="Poppins Bold"/>
            </a:endParaRPr>
          </a:p>
        </p:txBody>
      </p:sp>
      <p:sp>
        <p:nvSpPr>
          <p:cNvPr id="8" name="Freeform 8"/>
          <p:cNvSpPr/>
          <p:nvPr/>
        </p:nvSpPr>
        <p:spPr>
          <a:xfrm>
            <a:off x="16657581" y="9378475"/>
            <a:ext cx="1630419" cy="989443"/>
          </a:xfrm>
          <a:custGeom>
            <a:avLst/>
            <a:gdLst/>
            <a:ahLst/>
            <a:cxnLst/>
            <a:rect l="l" t="t" r="r" b="b"/>
            <a:pathLst>
              <a:path w="1630419" h="989443">
                <a:moveTo>
                  <a:pt x="0" y="0"/>
                </a:moveTo>
                <a:lnTo>
                  <a:pt x="1630419" y="0"/>
                </a:lnTo>
                <a:lnTo>
                  <a:pt x="1630419" y="989443"/>
                </a:lnTo>
                <a:lnTo>
                  <a:pt x="0" y="989443"/>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506</Words>
  <Application>Microsoft Office PowerPoint</Application>
  <PresentationFormat>Custom</PresentationFormat>
  <Paragraphs>46</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League Spartan Bold</vt:lpstr>
      <vt:lpstr>Calibri</vt:lpstr>
      <vt:lpstr>Lato Bold</vt:lpstr>
      <vt:lpstr>Arial</vt:lpstr>
      <vt:lpstr>Poppins Bold</vt:lpstr>
      <vt:lpstr>Poppins</vt:lpstr>
      <vt:lpstr>League Spartan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KBYR Media Kit</dc:title>
  <dc:creator>Eric Jewell</dc:creator>
  <cp:lastModifiedBy>Eric Jewell</cp:lastModifiedBy>
  <cp:revision>2</cp:revision>
  <dcterms:created xsi:type="dcterms:W3CDTF">2006-08-16T00:00:00Z</dcterms:created>
  <dcterms:modified xsi:type="dcterms:W3CDTF">2024-02-20T19:39:41Z</dcterms:modified>
  <dc:identifier>DAF84AoiBls</dc:identifier>
</cp:coreProperties>
</file>