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Lato Bold" panose="020B0604020202020204" charset="0"/>
      <p:regular r:id="rId7"/>
    </p:embeddedFont>
    <p:embeddedFont>
      <p:font typeface="League Spartan" panose="020B0604020202020204" charset="0"/>
      <p:regular r:id="rId8"/>
    </p:embeddedFont>
    <p:embeddedFont>
      <p:font typeface="Poppins" panose="00000500000000000000" pitchFamily="2" charset="0"/>
      <p:regular r:id="rId9"/>
      <p:bold r:id="rId10"/>
    </p:embeddedFont>
    <p:embeddedFont>
      <p:font typeface="Poppins Bold" panose="00000800000000000000"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a:stretch>
          </a:blipFill>
        </p:spPr>
      </p:sp>
      <p:grpSp>
        <p:nvGrpSpPr>
          <p:cNvPr id="3" name="Group 3"/>
          <p:cNvGrpSpPr/>
          <p:nvPr/>
        </p:nvGrpSpPr>
        <p:grpSpPr>
          <a:xfrm>
            <a:off x="-1130300" y="4057750"/>
            <a:ext cx="3086100" cy="2171499"/>
            <a:chOff x="0" y="0"/>
            <a:chExt cx="812800" cy="571917"/>
          </a:xfrm>
        </p:grpSpPr>
        <p:sp>
          <p:nvSpPr>
            <p:cNvPr id="4" name="Freeform 4"/>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BE3629"/>
            </a:solidFill>
          </p:spPr>
        </p:sp>
        <p:sp>
          <p:nvSpPr>
            <p:cNvPr id="5" name="TextBox 5"/>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467343" y="4057750"/>
            <a:ext cx="3086100" cy="2171499"/>
            <a:chOff x="0" y="0"/>
            <a:chExt cx="812800" cy="571917"/>
          </a:xfrm>
        </p:grpSpPr>
        <p:sp>
          <p:nvSpPr>
            <p:cNvPr id="7" name="Freeform 7"/>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BE3629"/>
            </a:solidFill>
          </p:spPr>
        </p:sp>
        <p:sp>
          <p:nvSpPr>
            <p:cNvPr id="8" name="TextBox 8"/>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699620" y="824490"/>
            <a:ext cx="11023902" cy="5114825"/>
          </a:xfrm>
          <a:custGeom>
            <a:avLst/>
            <a:gdLst/>
            <a:ahLst/>
            <a:cxnLst/>
            <a:rect l="l" t="t" r="r" b="b"/>
            <a:pathLst>
              <a:path w="11023902" h="5114825">
                <a:moveTo>
                  <a:pt x="0" y="0"/>
                </a:moveTo>
                <a:lnTo>
                  <a:pt x="11023902" y="0"/>
                </a:lnTo>
                <a:lnTo>
                  <a:pt x="11023902" y="5114824"/>
                </a:lnTo>
                <a:lnTo>
                  <a:pt x="0" y="5114824"/>
                </a:lnTo>
                <a:lnTo>
                  <a:pt x="0" y="0"/>
                </a:lnTo>
                <a:close/>
              </a:path>
            </a:pathLst>
          </a:custGeom>
          <a:blipFill>
            <a:blip r:embed="rId3"/>
            <a:stretch>
              <a:fillRect b="-5201"/>
            </a:stretch>
          </a:blipFill>
        </p:spPr>
      </p:sp>
      <p:sp>
        <p:nvSpPr>
          <p:cNvPr id="10" name="TextBox 10"/>
          <p:cNvSpPr txBox="1"/>
          <p:nvPr/>
        </p:nvSpPr>
        <p:spPr>
          <a:xfrm>
            <a:off x="4220957" y="6067325"/>
            <a:ext cx="9846085" cy="1418823"/>
          </a:xfrm>
          <a:prstGeom prst="rect">
            <a:avLst/>
          </a:prstGeom>
        </p:spPr>
        <p:txBody>
          <a:bodyPr lIns="0" tIns="0" rIns="0" bIns="0" rtlCol="0" anchor="t">
            <a:spAutoFit/>
          </a:bodyPr>
          <a:lstStyle/>
          <a:p>
            <a:pPr algn="ctr">
              <a:lnSpc>
                <a:spcPts val="11572"/>
              </a:lnSpc>
            </a:pPr>
            <a:r>
              <a:rPr lang="en-US" sz="8265">
                <a:solidFill>
                  <a:srgbClr val="000000"/>
                </a:solidFill>
                <a:latin typeface="League Spartan Bold"/>
              </a:rPr>
              <a:t>MEDIA KIT</a:t>
            </a:r>
          </a:p>
        </p:txBody>
      </p:sp>
      <p:sp>
        <p:nvSpPr>
          <p:cNvPr id="11" name="TextBox 11"/>
          <p:cNvSpPr txBox="1"/>
          <p:nvPr/>
        </p:nvSpPr>
        <p:spPr>
          <a:xfrm>
            <a:off x="4880587" y="7505047"/>
            <a:ext cx="8526827" cy="400870"/>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OHANA MEDIA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0" y="0"/>
            <a:ext cx="10800337" cy="10287000"/>
            <a:chOff x="0" y="0"/>
            <a:chExt cx="2844533" cy="2709333"/>
          </a:xfrm>
        </p:grpSpPr>
        <p:sp>
          <p:nvSpPr>
            <p:cNvPr id="4" name="Freeform 4"/>
            <p:cNvSpPr/>
            <p:nvPr/>
          </p:nvSpPr>
          <p:spPr>
            <a:xfrm>
              <a:off x="0" y="0"/>
              <a:ext cx="2844533" cy="2709333"/>
            </a:xfrm>
            <a:custGeom>
              <a:avLst/>
              <a:gdLst/>
              <a:ahLst/>
              <a:cxnLst/>
              <a:rect l="l" t="t" r="r" b="b"/>
              <a:pathLst>
                <a:path w="2844533" h="2709333">
                  <a:moveTo>
                    <a:pt x="0" y="0"/>
                  </a:moveTo>
                  <a:lnTo>
                    <a:pt x="2844533" y="0"/>
                  </a:lnTo>
                  <a:lnTo>
                    <a:pt x="2844533" y="2709333"/>
                  </a:lnTo>
                  <a:lnTo>
                    <a:pt x="0" y="2709333"/>
                  </a:lnTo>
                  <a:close/>
                </a:path>
              </a:pathLst>
            </a:custGeom>
            <a:solidFill>
              <a:srgbClr val="BE3629"/>
            </a:solidFill>
          </p:spPr>
        </p:sp>
        <p:sp>
          <p:nvSpPr>
            <p:cNvPr id="5" name="TextBox 5"/>
            <p:cNvSpPr txBox="1"/>
            <p:nvPr/>
          </p:nvSpPr>
          <p:spPr>
            <a:xfrm>
              <a:off x="0" y="-47625"/>
              <a:ext cx="2844533"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12095212" y="2000294"/>
            <a:ext cx="4857773" cy="6528106"/>
            <a:chOff x="0" y="0"/>
            <a:chExt cx="3663950" cy="4923790"/>
          </a:xfrm>
        </p:grpSpPr>
        <p:sp>
          <p:nvSpPr>
            <p:cNvPr id="7" name="Freeform 7"/>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19814" r="-19814"/>
              </a:stretch>
            </a:blipFill>
          </p:spPr>
        </p:sp>
        <p:sp>
          <p:nvSpPr>
            <p:cNvPr id="8" name="Freeform 8"/>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BE3629"/>
            </a:solidFill>
          </p:spPr>
        </p:sp>
      </p:grpSp>
      <p:sp>
        <p:nvSpPr>
          <p:cNvPr id="9" name="Freeform 9"/>
          <p:cNvSpPr/>
          <p:nvPr/>
        </p:nvSpPr>
        <p:spPr>
          <a:xfrm>
            <a:off x="16180491" y="9258300"/>
            <a:ext cx="2107509" cy="1028700"/>
          </a:xfrm>
          <a:custGeom>
            <a:avLst/>
            <a:gdLst/>
            <a:ahLst/>
            <a:cxnLst/>
            <a:rect l="l" t="t" r="r" b="b"/>
            <a:pathLst>
              <a:path w="2107509" h="1028700">
                <a:moveTo>
                  <a:pt x="0" y="0"/>
                </a:moveTo>
                <a:lnTo>
                  <a:pt x="2107509" y="0"/>
                </a:lnTo>
                <a:lnTo>
                  <a:pt x="2107509" y="1028700"/>
                </a:lnTo>
                <a:lnTo>
                  <a:pt x="0" y="1028700"/>
                </a:lnTo>
                <a:lnTo>
                  <a:pt x="0" y="0"/>
                </a:lnTo>
                <a:close/>
              </a:path>
            </a:pathLst>
          </a:custGeom>
          <a:blipFill>
            <a:blip r:embed="rId4"/>
            <a:stretch>
              <a:fillRect/>
            </a:stretch>
          </a:blipFill>
        </p:spPr>
      </p:sp>
      <p:sp>
        <p:nvSpPr>
          <p:cNvPr id="10" name="TextBox 10"/>
          <p:cNvSpPr txBox="1"/>
          <p:nvPr/>
        </p:nvSpPr>
        <p:spPr>
          <a:xfrm>
            <a:off x="198885" y="2724143"/>
            <a:ext cx="10042746" cy="6787146"/>
          </a:xfrm>
          <a:prstGeom prst="rect">
            <a:avLst/>
          </a:prstGeom>
        </p:spPr>
        <p:txBody>
          <a:bodyPr lIns="0" tIns="0" rIns="0" bIns="0" rtlCol="0" anchor="t">
            <a:spAutoFit/>
          </a:bodyPr>
          <a:lstStyle/>
          <a:p>
            <a:pPr>
              <a:lnSpc>
                <a:spcPts val="2960"/>
              </a:lnSpc>
            </a:pPr>
            <a:endParaRPr/>
          </a:p>
          <a:p>
            <a:pPr marL="564472" lvl="1" indent="-282236">
              <a:lnSpc>
                <a:spcPts val="3660"/>
              </a:lnSpc>
              <a:buFont typeface="Arial"/>
              <a:buChar char="•"/>
            </a:pPr>
            <a:r>
              <a:rPr lang="en-US" sz="2614">
                <a:solidFill>
                  <a:srgbClr val="000000"/>
                </a:solidFill>
                <a:latin typeface="Poppins"/>
              </a:rPr>
              <a:t>KFAT 92.9 is the ultimate destination for popular music and the hottest hits. With a diverse playlist that caters to a wide range of tastes, we keep our listeners engaged and entertained throughout the day.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Our talented on-air personalities bring energy, relatability, and a deep understanding of our audience, ensuring a memorable listening experience.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KFAT 92.9 is the go-to station for the latest chart-topping hits, exclusive artist interviews, exciting contests, and live events that keep our listeners connected and coming back for more.</a:t>
            </a:r>
          </a:p>
          <a:p>
            <a:pPr>
              <a:lnSpc>
                <a:spcPts val="3800"/>
              </a:lnSpc>
              <a:spcBef>
                <a:spcPct val="0"/>
              </a:spcBef>
            </a:pPr>
            <a:endParaRPr lang="en-US" sz="2614">
              <a:solidFill>
                <a:srgbClr val="000000"/>
              </a:solidFill>
              <a:latin typeface="Poppins"/>
            </a:endParaRPr>
          </a:p>
        </p:txBody>
      </p:sp>
      <p:sp>
        <p:nvSpPr>
          <p:cNvPr id="11" name="TextBox 11"/>
          <p:cNvSpPr txBox="1"/>
          <p:nvPr/>
        </p:nvSpPr>
        <p:spPr>
          <a:xfrm>
            <a:off x="709411" y="1205489"/>
            <a:ext cx="8434589" cy="794805"/>
          </a:xfrm>
          <a:prstGeom prst="rect">
            <a:avLst/>
          </a:prstGeom>
        </p:spPr>
        <p:txBody>
          <a:bodyPr lIns="0" tIns="0" rIns="0" bIns="0" rtlCol="0" anchor="t">
            <a:spAutoFit/>
          </a:bodyPr>
          <a:lstStyle/>
          <a:p>
            <a:pPr algn="ctr">
              <a:lnSpc>
                <a:spcPts val="6591"/>
              </a:lnSpc>
            </a:pPr>
            <a:r>
              <a:rPr lang="en-US" sz="4708">
                <a:solidFill>
                  <a:srgbClr val="000000"/>
                </a:solidFill>
                <a:latin typeface="League Spartan"/>
              </a:rPr>
              <a:t>KFAT 92.9 FM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10267950" y="806450"/>
            <a:ext cx="8020050" cy="8674100"/>
            <a:chOff x="0" y="0"/>
            <a:chExt cx="2112277" cy="2284537"/>
          </a:xfrm>
        </p:grpSpPr>
        <p:sp>
          <p:nvSpPr>
            <p:cNvPr id="4" name="Freeform 4"/>
            <p:cNvSpPr/>
            <p:nvPr/>
          </p:nvSpPr>
          <p:spPr>
            <a:xfrm>
              <a:off x="0" y="0"/>
              <a:ext cx="2112276" cy="2284537"/>
            </a:xfrm>
            <a:custGeom>
              <a:avLst/>
              <a:gdLst/>
              <a:ahLst/>
              <a:cxnLst/>
              <a:rect l="l" t="t" r="r" b="b"/>
              <a:pathLst>
                <a:path w="2112276" h="2284537">
                  <a:moveTo>
                    <a:pt x="49231" y="0"/>
                  </a:moveTo>
                  <a:lnTo>
                    <a:pt x="2063045" y="0"/>
                  </a:lnTo>
                  <a:cubicBezTo>
                    <a:pt x="2076102" y="0"/>
                    <a:pt x="2088624" y="5187"/>
                    <a:pt x="2097857" y="14420"/>
                  </a:cubicBezTo>
                  <a:cubicBezTo>
                    <a:pt x="2107090" y="23652"/>
                    <a:pt x="2112276" y="36174"/>
                    <a:pt x="2112276" y="49231"/>
                  </a:cubicBezTo>
                  <a:lnTo>
                    <a:pt x="2112276" y="2235305"/>
                  </a:lnTo>
                  <a:cubicBezTo>
                    <a:pt x="2112276" y="2262495"/>
                    <a:pt x="2090235" y="2284537"/>
                    <a:pt x="2063045" y="2284537"/>
                  </a:cubicBezTo>
                  <a:lnTo>
                    <a:pt x="49231" y="2284537"/>
                  </a:lnTo>
                  <a:cubicBezTo>
                    <a:pt x="36174" y="2284537"/>
                    <a:pt x="23652" y="2279350"/>
                    <a:pt x="14420" y="2270117"/>
                  </a:cubicBezTo>
                  <a:cubicBezTo>
                    <a:pt x="5187" y="2260884"/>
                    <a:pt x="0" y="2248362"/>
                    <a:pt x="0" y="2235305"/>
                  </a:cubicBezTo>
                  <a:lnTo>
                    <a:pt x="0" y="49231"/>
                  </a:lnTo>
                  <a:cubicBezTo>
                    <a:pt x="0" y="36174"/>
                    <a:pt x="5187" y="23652"/>
                    <a:pt x="14420" y="14420"/>
                  </a:cubicBezTo>
                  <a:cubicBezTo>
                    <a:pt x="23652" y="5187"/>
                    <a:pt x="36174" y="0"/>
                    <a:pt x="49231" y="0"/>
                  </a:cubicBezTo>
                  <a:close/>
                </a:path>
              </a:pathLst>
            </a:custGeom>
            <a:solidFill>
              <a:srgbClr val="BE3629"/>
            </a:solidFill>
          </p:spPr>
        </p:sp>
        <p:sp>
          <p:nvSpPr>
            <p:cNvPr id="5" name="TextBox 5"/>
            <p:cNvSpPr txBox="1"/>
            <p:nvPr/>
          </p:nvSpPr>
          <p:spPr>
            <a:xfrm>
              <a:off x="0" y="-47625"/>
              <a:ext cx="2112277" cy="233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123023" y="923925"/>
            <a:ext cx="5238905" cy="912915"/>
          </a:xfrm>
          <a:prstGeom prst="rect">
            <a:avLst/>
          </a:prstGeom>
        </p:spPr>
        <p:txBody>
          <a:bodyPr lIns="0" tIns="0" rIns="0" bIns="0" rtlCol="0" anchor="t">
            <a:spAutoFit/>
          </a:bodyPr>
          <a:lstStyle/>
          <a:p>
            <a:pPr>
              <a:lnSpc>
                <a:spcPts val="7431"/>
              </a:lnSpc>
            </a:pPr>
            <a:r>
              <a:rPr lang="en-US" sz="5308">
                <a:solidFill>
                  <a:srgbClr val="000000"/>
                </a:solidFill>
                <a:latin typeface="League Spartan Bold"/>
              </a:rPr>
              <a:t>KFAT 92.9 FM</a:t>
            </a:r>
          </a:p>
        </p:txBody>
      </p:sp>
      <p:sp>
        <p:nvSpPr>
          <p:cNvPr id="7" name="TextBox 7"/>
          <p:cNvSpPr txBox="1"/>
          <p:nvPr/>
        </p:nvSpPr>
        <p:spPr>
          <a:xfrm>
            <a:off x="1606110" y="1996722"/>
            <a:ext cx="6272731" cy="746100"/>
          </a:xfrm>
          <a:prstGeom prst="rect">
            <a:avLst/>
          </a:prstGeom>
        </p:spPr>
        <p:txBody>
          <a:bodyPr lIns="0" tIns="0" rIns="0" bIns="0" rtlCol="0" anchor="t">
            <a:spAutoFit/>
          </a:bodyPr>
          <a:lstStyle/>
          <a:p>
            <a:pPr algn="ctr">
              <a:lnSpc>
                <a:spcPts val="2976"/>
              </a:lnSpc>
              <a:spcBef>
                <a:spcPct val="0"/>
              </a:spcBef>
            </a:pPr>
            <a:r>
              <a:rPr lang="en-US" sz="2125">
                <a:solidFill>
                  <a:srgbClr val="000000"/>
                </a:solidFill>
                <a:latin typeface="Poppins Bold"/>
              </a:rPr>
              <a:t>Five</a:t>
            </a:r>
            <a:r>
              <a:rPr lang="en-US" sz="2125">
                <a:solidFill>
                  <a:srgbClr val="000000"/>
                </a:solidFill>
                <a:latin typeface="Poppins"/>
              </a:rPr>
              <a:t> reasons why advertising on Ohana Media Radio Stations in Anchorage Alaska Works </a:t>
            </a:r>
          </a:p>
        </p:txBody>
      </p:sp>
      <p:grpSp>
        <p:nvGrpSpPr>
          <p:cNvPr id="8" name="Group 8"/>
          <p:cNvGrpSpPr/>
          <p:nvPr/>
        </p:nvGrpSpPr>
        <p:grpSpPr>
          <a:xfrm>
            <a:off x="8862583" y="1606753"/>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862583" y="4210291"/>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862583" y="6811982"/>
            <a:ext cx="1868266" cy="18682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977298" y="190147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3</a:t>
            </a:r>
          </a:p>
        </p:txBody>
      </p:sp>
      <p:sp>
        <p:nvSpPr>
          <p:cNvPr id="18" name="TextBox 18"/>
          <p:cNvSpPr txBox="1"/>
          <p:nvPr/>
        </p:nvSpPr>
        <p:spPr>
          <a:xfrm>
            <a:off x="8977298" y="4495485"/>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4</a:t>
            </a:r>
          </a:p>
        </p:txBody>
      </p:sp>
      <p:sp>
        <p:nvSpPr>
          <p:cNvPr id="19" name="TextBox 19"/>
          <p:cNvSpPr txBox="1"/>
          <p:nvPr/>
        </p:nvSpPr>
        <p:spPr>
          <a:xfrm>
            <a:off x="8977298" y="709773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5</a:t>
            </a:r>
          </a:p>
        </p:txBody>
      </p:sp>
      <p:sp>
        <p:nvSpPr>
          <p:cNvPr id="20" name="TextBox 20"/>
          <p:cNvSpPr txBox="1"/>
          <p:nvPr/>
        </p:nvSpPr>
        <p:spPr>
          <a:xfrm>
            <a:off x="10730848" y="1081236"/>
            <a:ext cx="7557152" cy="2915736"/>
          </a:xfrm>
          <a:prstGeom prst="rect">
            <a:avLst/>
          </a:prstGeom>
        </p:spPr>
        <p:txBody>
          <a:bodyPr lIns="0" tIns="0" rIns="0" bIns="0" rtlCol="0" anchor="t">
            <a:spAutoFit/>
          </a:bodyPr>
          <a:lstStyle/>
          <a:p>
            <a:pPr>
              <a:lnSpc>
                <a:spcPts val="2565"/>
              </a:lnSpc>
            </a:pPr>
            <a:r>
              <a:rPr lang="en-US" sz="1832">
                <a:solidFill>
                  <a:srgbClr val="000000"/>
                </a:solidFill>
                <a:latin typeface="Poppins Bold"/>
              </a:rPr>
              <a:t>Engaging and Influential Personalities: </a:t>
            </a:r>
          </a:p>
          <a:p>
            <a:pPr>
              <a:lnSpc>
                <a:spcPts val="2565"/>
              </a:lnSpc>
            </a:pPr>
            <a:r>
              <a:rPr lang="en-US" sz="1832">
                <a:solidFill>
                  <a:srgbClr val="000000"/>
                </a:solidFill>
                <a:latin typeface="Poppins"/>
              </a:rPr>
              <a:t>Our on-air personalities have a strong influence on our audience. They connect with listeners on a personal level, creating a unique bond that extends to the brands they endorse. By partnering with our stations, you can leverage the influence and rapport our personalities have with their dedicated fan base, effectively promoting your products or services.</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1" name="TextBox 21"/>
          <p:cNvSpPr txBox="1"/>
          <p:nvPr/>
        </p:nvSpPr>
        <p:spPr>
          <a:xfrm>
            <a:off x="10730848" y="3704785"/>
            <a:ext cx="7557152"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Targeted Advertising Opportunities: </a:t>
            </a:r>
          </a:p>
          <a:p>
            <a:pPr>
              <a:lnSpc>
                <a:spcPts val="2565"/>
              </a:lnSpc>
            </a:pPr>
            <a:r>
              <a:rPr lang="en-US" sz="1832">
                <a:solidFill>
                  <a:srgbClr val="000000"/>
                </a:solidFill>
                <a:latin typeface="Poppins"/>
              </a:rPr>
              <a:t>Ohana Media Group offers targeted advertising opportunities that allow you to reach specific demographics or interest groups. Whether you want to target country music lovers, rock enthusiasts, or the adult contemporary audience, our diverse range of stations ensures that your message is delivered to the right people at the right time, maximizing the effectiveness of your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2" name="TextBox 22"/>
          <p:cNvSpPr txBox="1"/>
          <p:nvPr/>
        </p:nvSpPr>
        <p:spPr>
          <a:xfrm>
            <a:off x="10730848" y="6619354"/>
            <a:ext cx="7557152"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Multi-Channel Approach: </a:t>
            </a:r>
          </a:p>
          <a:p>
            <a:pPr>
              <a:lnSpc>
                <a:spcPts val="2565"/>
              </a:lnSpc>
              <a:spcBef>
                <a:spcPct val="0"/>
              </a:spcBef>
            </a:pPr>
            <a:r>
              <a:rPr lang="en-US" sz="1832">
                <a:solidFill>
                  <a:srgbClr val="000000"/>
                </a:solidFill>
                <a:latin typeface="Poppins"/>
              </a:rPr>
              <a:t>Ohana Media Group's radio stations provide a multi-channel approach to advertising. In addition to on-air commercials, we offer digital advertising options on our social media platforms. This multi-channel approach allows for broader exposure, reaching audiences across different mediums and increasing the chances of reaching your target audience multiple times, reinforcing your brand message.</a:t>
            </a:r>
          </a:p>
        </p:txBody>
      </p:sp>
      <p:grpSp>
        <p:nvGrpSpPr>
          <p:cNvPr id="23" name="Group 23"/>
          <p:cNvGrpSpPr/>
          <p:nvPr/>
        </p:nvGrpSpPr>
        <p:grpSpPr>
          <a:xfrm>
            <a:off x="1203394" y="3237449"/>
            <a:ext cx="7078163" cy="6243101"/>
            <a:chOff x="0" y="0"/>
            <a:chExt cx="1864208" cy="1644274"/>
          </a:xfrm>
        </p:grpSpPr>
        <p:sp>
          <p:nvSpPr>
            <p:cNvPr id="24" name="Freeform 24"/>
            <p:cNvSpPr/>
            <p:nvPr/>
          </p:nvSpPr>
          <p:spPr>
            <a:xfrm>
              <a:off x="0" y="0"/>
              <a:ext cx="1864208" cy="1644273"/>
            </a:xfrm>
            <a:custGeom>
              <a:avLst/>
              <a:gdLst/>
              <a:ahLst/>
              <a:cxnLst/>
              <a:rect l="l" t="t" r="r" b="b"/>
              <a:pathLst>
                <a:path w="1864208" h="1644273">
                  <a:moveTo>
                    <a:pt x="55783" y="0"/>
                  </a:moveTo>
                  <a:lnTo>
                    <a:pt x="1808425" y="0"/>
                  </a:lnTo>
                  <a:cubicBezTo>
                    <a:pt x="1839233" y="0"/>
                    <a:pt x="1864208" y="24975"/>
                    <a:pt x="1864208" y="55783"/>
                  </a:cubicBezTo>
                  <a:lnTo>
                    <a:pt x="1864208" y="1588491"/>
                  </a:lnTo>
                  <a:cubicBezTo>
                    <a:pt x="1864208" y="1619299"/>
                    <a:pt x="1839233" y="1644273"/>
                    <a:pt x="1808425" y="1644273"/>
                  </a:cubicBezTo>
                  <a:lnTo>
                    <a:pt x="55783" y="1644273"/>
                  </a:lnTo>
                  <a:cubicBezTo>
                    <a:pt x="24975" y="1644273"/>
                    <a:pt x="0" y="1619299"/>
                    <a:pt x="0" y="1588491"/>
                  </a:cubicBezTo>
                  <a:lnTo>
                    <a:pt x="0" y="55783"/>
                  </a:lnTo>
                  <a:cubicBezTo>
                    <a:pt x="0" y="24975"/>
                    <a:pt x="24975" y="0"/>
                    <a:pt x="55783" y="0"/>
                  </a:cubicBezTo>
                  <a:close/>
                </a:path>
              </a:pathLst>
            </a:custGeom>
            <a:solidFill>
              <a:srgbClr val="BE3629"/>
            </a:solidFill>
          </p:spPr>
        </p:sp>
        <p:sp>
          <p:nvSpPr>
            <p:cNvPr id="25" name="TextBox 25"/>
            <p:cNvSpPr txBox="1"/>
            <p:nvPr/>
          </p:nvSpPr>
          <p:spPr>
            <a:xfrm>
              <a:off x="0" y="-47625"/>
              <a:ext cx="1864208" cy="1691899"/>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316688" y="3752410"/>
            <a:ext cx="1868266" cy="186826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316688" y="6496975"/>
            <a:ext cx="1868266" cy="18682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201973" y="4047129"/>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1</a:t>
            </a:r>
          </a:p>
        </p:txBody>
      </p:sp>
      <p:sp>
        <p:nvSpPr>
          <p:cNvPr id="33" name="TextBox 33"/>
          <p:cNvSpPr txBox="1"/>
          <p:nvPr/>
        </p:nvSpPr>
        <p:spPr>
          <a:xfrm>
            <a:off x="-201973" y="6782170"/>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2</a:t>
            </a:r>
          </a:p>
        </p:txBody>
      </p:sp>
      <p:sp>
        <p:nvSpPr>
          <p:cNvPr id="34" name="TextBox 34"/>
          <p:cNvSpPr txBox="1"/>
          <p:nvPr/>
        </p:nvSpPr>
        <p:spPr>
          <a:xfrm>
            <a:off x="1742460" y="3500818"/>
            <a:ext cx="6435874"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Extensive Reach: </a:t>
            </a:r>
          </a:p>
          <a:p>
            <a:pPr>
              <a:lnSpc>
                <a:spcPts val="2565"/>
              </a:lnSpc>
            </a:pPr>
            <a:r>
              <a:rPr lang="en-US" sz="1832">
                <a:solidFill>
                  <a:srgbClr val="000000"/>
                </a:solidFill>
                <a:latin typeface="Poppins"/>
              </a:rPr>
              <a:t>Ohana Media Group's radio stations have a wide and loyal listener base, ensuring that your message reaches a large and diverse audience in Anchorage, Alaska. With a variety of formats, we can target specific demographics and cater to different interests, maximizing the potential reach of your advertising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35" name="TextBox 35"/>
          <p:cNvSpPr txBox="1"/>
          <p:nvPr/>
        </p:nvSpPr>
        <p:spPr>
          <a:xfrm>
            <a:off x="1742460" y="6458472"/>
            <a:ext cx="6424798"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Deep Local Connection: </a:t>
            </a:r>
          </a:p>
          <a:p>
            <a:pPr>
              <a:lnSpc>
                <a:spcPts val="2565"/>
              </a:lnSpc>
              <a:spcBef>
                <a:spcPct val="0"/>
              </a:spcBef>
            </a:pPr>
            <a:r>
              <a:rPr lang="en-US" sz="1832">
                <a:solidFill>
                  <a:srgbClr val="000000"/>
                </a:solidFill>
                <a:latin typeface="Poppins"/>
              </a:rPr>
              <a:t>Ohana Media Group's radio stations have deep-rooted connections within the local community. Anchorage residents trust and rely on our stations for news, entertainment, and music. By advertising on our platforms, you tap into this strong local connection and build brand credibility, fostering trust and loyalty among consumers.</a:t>
            </a:r>
          </a:p>
        </p:txBody>
      </p:sp>
      <p:sp>
        <p:nvSpPr>
          <p:cNvPr id="36" name="Freeform 36"/>
          <p:cNvSpPr/>
          <p:nvPr/>
        </p:nvSpPr>
        <p:spPr>
          <a:xfrm>
            <a:off x="16180491" y="9258300"/>
            <a:ext cx="2107509" cy="1028700"/>
          </a:xfrm>
          <a:custGeom>
            <a:avLst/>
            <a:gdLst/>
            <a:ahLst/>
            <a:cxnLst/>
            <a:rect l="l" t="t" r="r" b="b"/>
            <a:pathLst>
              <a:path w="2107509" h="1028700">
                <a:moveTo>
                  <a:pt x="0" y="0"/>
                </a:moveTo>
                <a:lnTo>
                  <a:pt x="2107509" y="0"/>
                </a:lnTo>
                <a:lnTo>
                  <a:pt x="2107509" y="1028700"/>
                </a:lnTo>
                <a:lnTo>
                  <a:pt x="0" y="1028700"/>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9999"/>
            </a:blip>
            <a:stretch>
              <a:fillRect/>
            </a:stretch>
          </a:blipFill>
        </p:spPr>
      </p:sp>
      <p:grpSp>
        <p:nvGrpSpPr>
          <p:cNvPr id="3" name="Group 3"/>
          <p:cNvGrpSpPr/>
          <p:nvPr/>
        </p:nvGrpSpPr>
        <p:grpSpPr>
          <a:xfrm>
            <a:off x="-257175" y="4502250"/>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BE3629"/>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647298" y="2112669"/>
            <a:ext cx="6989268"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a:rPr>
              <a:t>TARGET AUDIENCE</a:t>
            </a:r>
          </a:p>
        </p:txBody>
      </p:sp>
      <p:sp>
        <p:nvSpPr>
          <p:cNvPr id="7" name="TextBox 7"/>
          <p:cNvSpPr txBox="1"/>
          <p:nvPr/>
        </p:nvSpPr>
        <p:spPr>
          <a:xfrm>
            <a:off x="6208107" y="1209675"/>
            <a:ext cx="5871786" cy="624298"/>
          </a:xfrm>
          <a:prstGeom prst="rect">
            <a:avLst/>
          </a:prstGeom>
        </p:spPr>
        <p:txBody>
          <a:bodyPr lIns="0" tIns="0" rIns="0" bIns="0" rtlCol="0" anchor="t">
            <a:spAutoFit/>
          </a:bodyPr>
          <a:lstStyle/>
          <a:p>
            <a:pPr algn="ctr">
              <a:lnSpc>
                <a:spcPts val="5094"/>
              </a:lnSpc>
            </a:pPr>
            <a:r>
              <a:rPr lang="en-US" sz="3639">
                <a:solidFill>
                  <a:srgbClr val="303642"/>
                </a:solidFill>
                <a:latin typeface="Lato Bold"/>
              </a:rPr>
              <a:t>KFAT 92.9 FM</a:t>
            </a:r>
          </a:p>
        </p:txBody>
      </p:sp>
      <p:sp>
        <p:nvSpPr>
          <p:cNvPr id="8" name="TextBox 8"/>
          <p:cNvSpPr txBox="1"/>
          <p:nvPr/>
        </p:nvSpPr>
        <p:spPr>
          <a:xfrm>
            <a:off x="2269039" y="5029897"/>
            <a:ext cx="3263886"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Bold"/>
              </a:rPr>
              <a:t>18-49</a:t>
            </a:r>
          </a:p>
        </p:txBody>
      </p:sp>
      <p:sp>
        <p:nvSpPr>
          <p:cNvPr id="9" name="TextBox 9"/>
          <p:cNvSpPr txBox="1"/>
          <p:nvPr/>
        </p:nvSpPr>
        <p:spPr>
          <a:xfrm>
            <a:off x="7509989" y="5029897"/>
            <a:ext cx="3263886"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a:rPr>
              <a:t>55%</a:t>
            </a:r>
          </a:p>
        </p:txBody>
      </p:sp>
      <p:sp>
        <p:nvSpPr>
          <p:cNvPr id="10" name="TextBox 10"/>
          <p:cNvSpPr txBox="1"/>
          <p:nvPr/>
        </p:nvSpPr>
        <p:spPr>
          <a:xfrm>
            <a:off x="12755075" y="5029897"/>
            <a:ext cx="3263886"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Bold"/>
              </a:rPr>
              <a:t>45%</a:t>
            </a:r>
          </a:p>
        </p:txBody>
      </p:sp>
      <p:sp>
        <p:nvSpPr>
          <p:cNvPr id="11" name="TextBox 11"/>
          <p:cNvSpPr txBox="1"/>
          <p:nvPr/>
        </p:nvSpPr>
        <p:spPr>
          <a:xfrm>
            <a:off x="1777178"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Our target audience ranges from 18-49 yearl old adults </a:t>
            </a:r>
          </a:p>
        </p:txBody>
      </p:sp>
      <p:sp>
        <p:nvSpPr>
          <p:cNvPr id="12" name="TextBox 12"/>
          <p:cNvSpPr txBox="1"/>
          <p:nvPr/>
        </p:nvSpPr>
        <p:spPr>
          <a:xfrm>
            <a:off x="7018128" y="7356575"/>
            <a:ext cx="4247608" cy="1182025"/>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55% of our audience is comprised of female listeners </a:t>
            </a:r>
          </a:p>
        </p:txBody>
      </p:sp>
      <p:sp>
        <p:nvSpPr>
          <p:cNvPr id="13" name="TextBox 13"/>
          <p:cNvSpPr txBox="1"/>
          <p:nvPr/>
        </p:nvSpPr>
        <p:spPr>
          <a:xfrm>
            <a:off x="12263214"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45% of our audience is comprised on male listners </a:t>
            </a:r>
          </a:p>
        </p:txBody>
      </p:sp>
      <p:sp>
        <p:nvSpPr>
          <p:cNvPr id="14" name="Freeform 14"/>
          <p:cNvSpPr/>
          <p:nvPr/>
        </p:nvSpPr>
        <p:spPr>
          <a:xfrm>
            <a:off x="16180491" y="9258300"/>
            <a:ext cx="2107509" cy="1028700"/>
          </a:xfrm>
          <a:custGeom>
            <a:avLst/>
            <a:gdLst/>
            <a:ahLst/>
            <a:cxnLst/>
            <a:rect l="l" t="t" r="r" b="b"/>
            <a:pathLst>
              <a:path w="2107509" h="1028700">
                <a:moveTo>
                  <a:pt x="0" y="0"/>
                </a:moveTo>
                <a:lnTo>
                  <a:pt x="2107509" y="0"/>
                </a:lnTo>
                <a:lnTo>
                  <a:pt x="2107509" y="1028700"/>
                </a:lnTo>
                <a:lnTo>
                  <a:pt x="0" y="1028700"/>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a:stretch>
          </a:blipFill>
        </p:spPr>
      </p:sp>
      <p:grpSp>
        <p:nvGrpSpPr>
          <p:cNvPr id="3" name="Group 3"/>
          <p:cNvGrpSpPr/>
          <p:nvPr/>
        </p:nvGrpSpPr>
        <p:grpSpPr>
          <a:xfrm>
            <a:off x="-257175" y="453428"/>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BE3629"/>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536577" y="923925"/>
            <a:ext cx="9214846" cy="960831"/>
          </a:xfrm>
          <a:prstGeom prst="rect">
            <a:avLst/>
          </a:prstGeom>
        </p:spPr>
        <p:txBody>
          <a:bodyPr lIns="0" tIns="0" rIns="0" bIns="0" rtlCol="0" anchor="t">
            <a:spAutoFit/>
          </a:bodyPr>
          <a:lstStyle/>
          <a:p>
            <a:pPr algn="ctr">
              <a:lnSpc>
                <a:spcPts val="7940"/>
              </a:lnSpc>
            </a:pPr>
            <a:r>
              <a:rPr lang="en-US" sz="5672">
                <a:solidFill>
                  <a:srgbClr val="000000"/>
                </a:solidFill>
                <a:latin typeface="League Spartan"/>
              </a:rPr>
              <a:t>KFAT 92.9 FM FEATURES</a:t>
            </a:r>
          </a:p>
        </p:txBody>
      </p:sp>
      <p:sp>
        <p:nvSpPr>
          <p:cNvPr id="7" name="Freeform 7"/>
          <p:cNvSpPr/>
          <p:nvPr/>
        </p:nvSpPr>
        <p:spPr>
          <a:xfrm>
            <a:off x="16180491" y="9258300"/>
            <a:ext cx="2107509" cy="1028700"/>
          </a:xfrm>
          <a:custGeom>
            <a:avLst/>
            <a:gdLst/>
            <a:ahLst/>
            <a:cxnLst/>
            <a:rect l="l" t="t" r="r" b="b"/>
            <a:pathLst>
              <a:path w="2107509" h="1028700">
                <a:moveTo>
                  <a:pt x="0" y="0"/>
                </a:moveTo>
                <a:lnTo>
                  <a:pt x="2107509" y="0"/>
                </a:lnTo>
                <a:lnTo>
                  <a:pt x="2107509" y="1028700"/>
                </a:lnTo>
                <a:lnTo>
                  <a:pt x="0" y="1028700"/>
                </a:lnTo>
                <a:lnTo>
                  <a:pt x="0" y="0"/>
                </a:lnTo>
                <a:close/>
              </a:path>
            </a:pathLst>
          </a:custGeom>
          <a:blipFill>
            <a:blip r:embed="rId3"/>
            <a:stretch>
              <a:fillRect/>
            </a:stretch>
          </a:blipFill>
        </p:spPr>
      </p:sp>
      <p:sp>
        <p:nvSpPr>
          <p:cNvPr id="8" name="TextBox 8"/>
          <p:cNvSpPr txBox="1"/>
          <p:nvPr/>
        </p:nvSpPr>
        <p:spPr>
          <a:xfrm>
            <a:off x="1371600" y="3030261"/>
            <a:ext cx="15544800" cy="6807826"/>
          </a:xfrm>
          <a:prstGeom prst="rect">
            <a:avLst/>
          </a:prstGeom>
        </p:spPr>
        <p:txBody>
          <a:bodyPr lIns="0" tIns="0" rIns="0" bIns="0" rtlCol="0" anchor="t">
            <a:spAutoFit/>
          </a:bodyPr>
          <a:lstStyle/>
          <a:p>
            <a:pPr marL="626104" lvl="1" indent="-313052" algn="just">
              <a:lnSpc>
                <a:spcPts val="4059"/>
              </a:lnSpc>
              <a:buFont typeface="Arial"/>
              <a:buChar char="•"/>
            </a:pPr>
            <a:r>
              <a:rPr lang="en-US" sz="2899" dirty="0">
                <a:solidFill>
                  <a:srgbClr val="000000"/>
                </a:solidFill>
                <a:latin typeface="Poppins Bold"/>
              </a:rPr>
              <a:t>The Old School Lunch </a:t>
            </a:r>
            <a:r>
              <a:rPr lang="en-US" sz="2899" dirty="0">
                <a:solidFill>
                  <a:srgbClr val="000000"/>
                </a:solidFill>
                <a:latin typeface="Poppins"/>
              </a:rPr>
              <a:t>- Mixes from 12p-1p your favorites from Back in the day</a:t>
            </a:r>
          </a:p>
          <a:p>
            <a:pPr marL="626104" lvl="1" indent="-313052" algn="just">
              <a:lnSpc>
                <a:spcPts val="4059"/>
              </a:lnSpc>
              <a:spcBef>
                <a:spcPct val="0"/>
              </a:spcBef>
              <a:buFont typeface="Arial"/>
              <a:buChar char="•"/>
            </a:pPr>
            <a:r>
              <a:rPr lang="en-US" sz="2899" dirty="0">
                <a:solidFill>
                  <a:srgbClr val="000000"/>
                </a:solidFill>
                <a:latin typeface="Poppins Bold"/>
              </a:rPr>
              <a:t>4PLAY @4</a:t>
            </a:r>
            <a:r>
              <a:rPr lang="en-US" sz="2899" dirty="0">
                <a:solidFill>
                  <a:srgbClr val="000000"/>
                </a:solidFill>
                <a:latin typeface="Poppins"/>
              </a:rPr>
              <a:t> - Don Megga plays the 4 hottest songs of the day from 4-4:15</a:t>
            </a:r>
          </a:p>
          <a:p>
            <a:pPr marL="626104" lvl="1" indent="-313052" algn="just">
              <a:lnSpc>
                <a:spcPts val="4059"/>
              </a:lnSpc>
              <a:spcBef>
                <a:spcPct val="0"/>
              </a:spcBef>
              <a:buFont typeface="Arial"/>
              <a:buChar char="•"/>
            </a:pPr>
            <a:r>
              <a:rPr lang="en-US" sz="2899" b="1" dirty="0">
                <a:solidFill>
                  <a:srgbClr val="000000"/>
                </a:solidFill>
                <a:latin typeface="Poppins"/>
              </a:rPr>
              <a:t>The 411 </a:t>
            </a:r>
            <a:r>
              <a:rPr lang="en-US" sz="2899" dirty="0">
                <a:solidFill>
                  <a:srgbClr val="000000"/>
                </a:solidFill>
                <a:latin typeface="Poppins"/>
              </a:rPr>
              <a:t>– 4:11pm M-F Don </a:t>
            </a:r>
            <a:r>
              <a:rPr lang="en-US" sz="2899">
                <a:solidFill>
                  <a:srgbClr val="000000"/>
                </a:solidFill>
                <a:latin typeface="Poppins"/>
              </a:rPr>
              <a:t>Megga brings </a:t>
            </a:r>
            <a:r>
              <a:rPr lang="en-US" sz="2899" dirty="0">
                <a:solidFill>
                  <a:srgbClr val="000000"/>
                </a:solidFill>
                <a:latin typeface="Poppins"/>
              </a:rPr>
              <a:t>you the happenings around town</a:t>
            </a:r>
          </a:p>
          <a:p>
            <a:pPr marL="626104" lvl="1" indent="-313052" algn="just">
              <a:lnSpc>
                <a:spcPts val="4059"/>
              </a:lnSpc>
              <a:spcBef>
                <a:spcPct val="0"/>
              </a:spcBef>
              <a:buFont typeface="Arial"/>
              <a:buChar char="•"/>
            </a:pPr>
            <a:r>
              <a:rPr lang="en-US" sz="2899" dirty="0">
                <a:solidFill>
                  <a:srgbClr val="000000"/>
                </a:solidFill>
                <a:latin typeface="Poppins Bold"/>
              </a:rPr>
              <a:t>The Megga Mix and Throwback Megga Mix</a:t>
            </a:r>
            <a:r>
              <a:rPr lang="en-US" sz="2899" dirty="0">
                <a:solidFill>
                  <a:srgbClr val="000000"/>
                </a:solidFill>
                <a:latin typeface="Poppins"/>
              </a:rPr>
              <a:t> - Don Megga gives you his mix of today’s hits in the first half of the hour, then it’s a mix of his throwback favorites the second half on the ride home! 5-6p</a:t>
            </a:r>
          </a:p>
          <a:p>
            <a:pPr marL="626104" lvl="1" indent="-313052" algn="just">
              <a:lnSpc>
                <a:spcPts val="4059"/>
              </a:lnSpc>
              <a:spcBef>
                <a:spcPct val="0"/>
              </a:spcBef>
              <a:buFont typeface="Arial"/>
              <a:buChar char="•"/>
            </a:pPr>
            <a:r>
              <a:rPr lang="en-US" sz="2899" dirty="0">
                <a:solidFill>
                  <a:srgbClr val="000000"/>
                </a:solidFill>
                <a:latin typeface="Poppins Bold"/>
              </a:rPr>
              <a:t>Slow </a:t>
            </a:r>
            <a:r>
              <a:rPr lang="en-US" sz="2899" dirty="0" err="1">
                <a:solidFill>
                  <a:srgbClr val="000000"/>
                </a:solidFill>
                <a:latin typeface="Poppins Bold"/>
              </a:rPr>
              <a:t>Jamz</a:t>
            </a:r>
            <a:r>
              <a:rPr lang="en-US" sz="2899" dirty="0">
                <a:solidFill>
                  <a:srgbClr val="000000"/>
                </a:solidFill>
                <a:latin typeface="Poppins Bold"/>
              </a:rPr>
              <a:t> With R-Dub</a:t>
            </a:r>
            <a:r>
              <a:rPr lang="en-US" sz="2899" dirty="0">
                <a:solidFill>
                  <a:srgbClr val="000000"/>
                </a:solidFill>
                <a:latin typeface="Poppins"/>
              </a:rPr>
              <a:t> - 10-12 M-F Sunday 8p-12a. The show features love songs from today and yesterday and special coast-to-coast dedications</a:t>
            </a:r>
          </a:p>
          <a:p>
            <a:pPr marL="626104" lvl="1" indent="-313052" algn="just">
              <a:lnSpc>
                <a:spcPts val="4059"/>
              </a:lnSpc>
              <a:buFont typeface="Arial"/>
              <a:buChar char="•"/>
            </a:pPr>
            <a:r>
              <a:rPr lang="en-US" sz="2899" dirty="0">
                <a:solidFill>
                  <a:srgbClr val="000000"/>
                </a:solidFill>
                <a:latin typeface="Poppins Bold"/>
              </a:rPr>
              <a:t>Baka </a:t>
            </a:r>
            <a:r>
              <a:rPr lang="en-US" sz="2899" dirty="0" err="1">
                <a:solidFill>
                  <a:srgbClr val="000000"/>
                </a:solidFill>
                <a:latin typeface="Poppins Bold"/>
              </a:rPr>
              <a:t>Boyz</a:t>
            </a:r>
            <a:r>
              <a:rPr lang="en-US" sz="2899" dirty="0">
                <a:solidFill>
                  <a:srgbClr val="000000"/>
                </a:solidFill>
                <a:latin typeface="Poppins Bold"/>
              </a:rPr>
              <a:t> Hip Hop Master Mix</a:t>
            </a:r>
            <a:r>
              <a:rPr lang="en-US" sz="2899" dirty="0">
                <a:solidFill>
                  <a:srgbClr val="000000"/>
                </a:solidFill>
                <a:latin typeface="Poppins"/>
              </a:rPr>
              <a:t> - Friday nights 9p-midnight. Nick and Eric Vidal, known as the Baka </a:t>
            </a:r>
            <a:r>
              <a:rPr lang="en-US" sz="2899" dirty="0" err="1">
                <a:solidFill>
                  <a:srgbClr val="000000"/>
                </a:solidFill>
                <a:latin typeface="Poppins"/>
              </a:rPr>
              <a:t>Boyz</a:t>
            </a:r>
            <a:r>
              <a:rPr lang="en-US" sz="2899" dirty="0">
                <a:solidFill>
                  <a:srgbClr val="000000"/>
                </a:solidFill>
                <a:latin typeface="Poppins"/>
              </a:rPr>
              <a:t>, are radio personalities, producers and remixers. originally from Bakersfield, California, where they began their </a:t>
            </a:r>
            <a:r>
              <a:rPr lang="en-US" sz="2899" dirty="0" err="1">
                <a:solidFill>
                  <a:srgbClr val="000000"/>
                </a:solidFill>
                <a:latin typeface="Poppins"/>
              </a:rPr>
              <a:t>dj</a:t>
            </a:r>
            <a:r>
              <a:rPr lang="en-US" sz="2899" dirty="0">
                <a:solidFill>
                  <a:srgbClr val="000000"/>
                </a:solidFill>
                <a:latin typeface="Poppins"/>
              </a:rPr>
              <a:t> careers. The Baka </a:t>
            </a:r>
            <a:r>
              <a:rPr lang="en-US" sz="2899" dirty="0" err="1">
                <a:solidFill>
                  <a:srgbClr val="000000"/>
                </a:solidFill>
                <a:latin typeface="Poppins"/>
              </a:rPr>
              <a:t>Boyz</a:t>
            </a:r>
            <a:r>
              <a:rPr lang="en-US" sz="2899" dirty="0">
                <a:solidFill>
                  <a:srgbClr val="000000"/>
                </a:solidFill>
                <a:latin typeface="Poppins"/>
              </a:rPr>
              <a:t> have been mixing on the radio for over 30 years.</a:t>
            </a:r>
          </a:p>
          <a:p>
            <a:pPr algn="just">
              <a:lnSpc>
                <a:spcPts val="4059"/>
              </a:lnSpc>
              <a:spcBef>
                <a:spcPct val="0"/>
              </a:spcBef>
            </a:pPr>
            <a:endParaRPr lang="en-US" sz="2899" dirty="0">
              <a:solidFill>
                <a:srgbClr val="000000"/>
              </a:solidFill>
              <a:latin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642</Words>
  <Application>Microsoft Office PowerPoint</Application>
  <PresentationFormat>Custom</PresentationFormat>
  <Paragraphs>41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League Spartan Bold</vt:lpstr>
      <vt:lpstr>League Spartan</vt:lpstr>
      <vt:lpstr>Poppins</vt:lpstr>
      <vt:lpstr>Poppins Bold</vt:lpstr>
      <vt:lpstr>Lato Bold</vt: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KFAT Media Kit</dc:title>
  <cp:lastModifiedBy>Cat Okegawa</cp:lastModifiedBy>
  <cp:revision>3</cp:revision>
  <dcterms:created xsi:type="dcterms:W3CDTF">2006-08-16T00:00:00Z</dcterms:created>
  <dcterms:modified xsi:type="dcterms:W3CDTF">2024-07-08T19:53:50Z</dcterms:modified>
  <dc:identifier>DAF84AoiBls</dc:identifier>
</cp:coreProperties>
</file>