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Lato Bold" panose="020B0604020202020204" charset="0"/>
      <p:regular r:id="rId7"/>
    </p:embeddedFont>
    <p:embeddedFont>
      <p:font typeface="League Spartan" panose="020B0604020202020204" charset="0"/>
      <p:regular r:id="rId8"/>
    </p:embeddedFont>
    <p:embeddedFont>
      <p:font typeface="Poppins" panose="00000500000000000000" pitchFamily="2" charset="0"/>
      <p:regular r:id="rId9"/>
    </p:embeddedFont>
    <p:embeddedFont>
      <p:font typeface="Poppins Bold" panose="00000800000000000000"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a:stretch>
          </a:blipFill>
        </p:spPr>
      </p:sp>
      <p:grpSp>
        <p:nvGrpSpPr>
          <p:cNvPr id="3" name="Group 3"/>
          <p:cNvGrpSpPr/>
          <p:nvPr/>
        </p:nvGrpSpPr>
        <p:grpSpPr>
          <a:xfrm>
            <a:off x="-1130300" y="4057750"/>
            <a:ext cx="3086100" cy="2171499"/>
            <a:chOff x="0" y="0"/>
            <a:chExt cx="812800" cy="571917"/>
          </a:xfrm>
        </p:grpSpPr>
        <p:sp>
          <p:nvSpPr>
            <p:cNvPr id="4" name="Freeform 4"/>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292F84"/>
            </a:solidFill>
          </p:spPr>
        </p:sp>
        <p:sp>
          <p:nvSpPr>
            <p:cNvPr id="5" name="TextBox 5"/>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467343" y="4057750"/>
            <a:ext cx="3086100" cy="2171499"/>
            <a:chOff x="0" y="0"/>
            <a:chExt cx="812800" cy="571917"/>
          </a:xfrm>
        </p:grpSpPr>
        <p:sp>
          <p:nvSpPr>
            <p:cNvPr id="7" name="Freeform 7"/>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292F84"/>
            </a:solidFill>
          </p:spPr>
        </p:sp>
        <p:sp>
          <p:nvSpPr>
            <p:cNvPr id="8" name="TextBox 8"/>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891603" y="1028700"/>
            <a:ext cx="10504793" cy="4565491"/>
          </a:xfrm>
          <a:custGeom>
            <a:avLst/>
            <a:gdLst/>
            <a:ahLst/>
            <a:cxnLst/>
            <a:rect l="l" t="t" r="r" b="b"/>
            <a:pathLst>
              <a:path w="10504793" h="4565491">
                <a:moveTo>
                  <a:pt x="0" y="0"/>
                </a:moveTo>
                <a:lnTo>
                  <a:pt x="10504794" y="0"/>
                </a:lnTo>
                <a:lnTo>
                  <a:pt x="10504794" y="4565491"/>
                </a:lnTo>
                <a:lnTo>
                  <a:pt x="0" y="4565491"/>
                </a:lnTo>
                <a:lnTo>
                  <a:pt x="0" y="0"/>
                </a:lnTo>
                <a:close/>
              </a:path>
            </a:pathLst>
          </a:custGeom>
          <a:blipFill>
            <a:blip r:embed="rId3"/>
            <a:stretch>
              <a:fillRect/>
            </a:stretch>
          </a:blipFill>
        </p:spPr>
      </p:sp>
      <p:sp>
        <p:nvSpPr>
          <p:cNvPr id="10" name="TextBox 10"/>
          <p:cNvSpPr txBox="1"/>
          <p:nvPr/>
        </p:nvSpPr>
        <p:spPr>
          <a:xfrm>
            <a:off x="4220957" y="6067325"/>
            <a:ext cx="9846085" cy="1418823"/>
          </a:xfrm>
          <a:prstGeom prst="rect">
            <a:avLst/>
          </a:prstGeom>
        </p:spPr>
        <p:txBody>
          <a:bodyPr lIns="0" tIns="0" rIns="0" bIns="0" rtlCol="0" anchor="t">
            <a:spAutoFit/>
          </a:bodyPr>
          <a:lstStyle/>
          <a:p>
            <a:pPr algn="ctr">
              <a:lnSpc>
                <a:spcPts val="11572"/>
              </a:lnSpc>
            </a:pPr>
            <a:r>
              <a:rPr lang="en-US" sz="8265">
                <a:solidFill>
                  <a:srgbClr val="292F84"/>
                </a:solidFill>
                <a:latin typeface="League Spartan Bold"/>
              </a:rPr>
              <a:t>MEDIA KIT</a:t>
            </a:r>
          </a:p>
        </p:txBody>
      </p:sp>
      <p:sp>
        <p:nvSpPr>
          <p:cNvPr id="11" name="TextBox 11"/>
          <p:cNvSpPr txBox="1"/>
          <p:nvPr/>
        </p:nvSpPr>
        <p:spPr>
          <a:xfrm>
            <a:off x="4880587" y="7505047"/>
            <a:ext cx="8526827" cy="400870"/>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OHANA MEDIA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0" y="0"/>
            <a:ext cx="10800337" cy="10287000"/>
            <a:chOff x="0" y="0"/>
            <a:chExt cx="2844533" cy="2709333"/>
          </a:xfrm>
        </p:grpSpPr>
        <p:sp>
          <p:nvSpPr>
            <p:cNvPr id="4" name="Freeform 4"/>
            <p:cNvSpPr/>
            <p:nvPr/>
          </p:nvSpPr>
          <p:spPr>
            <a:xfrm>
              <a:off x="0" y="0"/>
              <a:ext cx="2844533" cy="2709333"/>
            </a:xfrm>
            <a:custGeom>
              <a:avLst/>
              <a:gdLst/>
              <a:ahLst/>
              <a:cxnLst/>
              <a:rect l="l" t="t" r="r" b="b"/>
              <a:pathLst>
                <a:path w="2844533" h="2709333">
                  <a:moveTo>
                    <a:pt x="0" y="0"/>
                  </a:moveTo>
                  <a:lnTo>
                    <a:pt x="2844533" y="0"/>
                  </a:lnTo>
                  <a:lnTo>
                    <a:pt x="2844533" y="2709333"/>
                  </a:lnTo>
                  <a:lnTo>
                    <a:pt x="0" y="2709333"/>
                  </a:lnTo>
                  <a:close/>
                </a:path>
              </a:pathLst>
            </a:custGeom>
            <a:solidFill>
              <a:srgbClr val="FFFFFF"/>
            </a:solidFill>
            <a:ln w="38100" cap="sq">
              <a:solidFill>
                <a:srgbClr val="0D203E"/>
              </a:solidFill>
              <a:prstDash val="solid"/>
              <a:miter/>
            </a:ln>
          </p:spPr>
        </p:sp>
        <p:sp>
          <p:nvSpPr>
            <p:cNvPr id="5" name="TextBox 5"/>
            <p:cNvSpPr txBox="1"/>
            <p:nvPr/>
          </p:nvSpPr>
          <p:spPr>
            <a:xfrm>
              <a:off x="0" y="-47625"/>
              <a:ext cx="2844533"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12095212" y="2000294"/>
            <a:ext cx="4857773" cy="6528106"/>
            <a:chOff x="0" y="0"/>
            <a:chExt cx="3663950" cy="4923790"/>
          </a:xfrm>
        </p:grpSpPr>
        <p:sp>
          <p:nvSpPr>
            <p:cNvPr id="7" name="Freeform 7"/>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16240" r="-16240"/>
              </a:stretch>
            </a:blipFill>
          </p:spPr>
        </p:sp>
        <p:sp>
          <p:nvSpPr>
            <p:cNvPr id="8" name="Freeform 8"/>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D203E"/>
            </a:solidFill>
          </p:spPr>
        </p:sp>
      </p:grpSp>
      <p:sp>
        <p:nvSpPr>
          <p:cNvPr id="9" name="Freeform 9"/>
          <p:cNvSpPr/>
          <p:nvPr/>
        </p:nvSpPr>
        <p:spPr>
          <a:xfrm>
            <a:off x="16577069" y="9511290"/>
            <a:ext cx="1710931" cy="743588"/>
          </a:xfrm>
          <a:custGeom>
            <a:avLst/>
            <a:gdLst/>
            <a:ahLst/>
            <a:cxnLst/>
            <a:rect l="l" t="t" r="r" b="b"/>
            <a:pathLst>
              <a:path w="1710931" h="743588">
                <a:moveTo>
                  <a:pt x="0" y="0"/>
                </a:moveTo>
                <a:lnTo>
                  <a:pt x="1710931" y="0"/>
                </a:lnTo>
                <a:lnTo>
                  <a:pt x="1710931" y="743588"/>
                </a:lnTo>
                <a:lnTo>
                  <a:pt x="0" y="743588"/>
                </a:lnTo>
                <a:lnTo>
                  <a:pt x="0" y="0"/>
                </a:lnTo>
                <a:close/>
              </a:path>
            </a:pathLst>
          </a:custGeom>
          <a:blipFill>
            <a:blip r:embed="rId4"/>
            <a:stretch>
              <a:fillRect/>
            </a:stretch>
          </a:blipFill>
        </p:spPr>
      </p:sp>
      <p:sp>
        <p:nvSpPr>
          <p:cNvPr id="10" name="TextBox 10"/>
          <p:cNvSpPr txBox="1"/>
          <p:nvPr/>
        </p:nvSpPr>
        <p:spPr>
          <a:xfrm>
            <a:off x="198885" y="2724143"/>
            <a:ext cx="10042746" cy="7244346"/>
          </a:xfrm>
          <a:prstGeom prst="rect">
            <a:avLst/>
          </a:prstGeom>
        </p:spPr>
        <p:txBody>
          <a:bodyPr lIns="0" tIns="0" rIns="0" bIns="0" rtlCol="0" anchor="t">
            <a:spAutoFit/>
          </a:bodyPr>
          <a:lstStyle/>
          <a:p>
            <a:pPr>
              <a:lnSpc>
                <a:spcPts val="2960"/>
              </a:lnSpc>
            </a:pPr>
            <a:endParaRPr/>
          </a:p>
          <a:p>
            <a:pPr marL="564472" lvl="1" indent="-282236">
              <a:lnSpc>
                <a:spcPts val="3660"/>
              </a:lnSpc>
              <a:buFont typeface="Arial"/>
              <a:buChar char="•"/>
            </a:pPr>
            <a:r>
              <a:rPr lang="en-US" sz="2614">
                <a:solidFill>
                  <a:srgbClr val="000000"/>
                </a:solidFill>
                <a:latin typeface="Poppins"/>
              </a:rPr>
              <a:t>Q99.7 Valley Radio is the premier adult contemporary station in Anchorage, Alaska.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With a carefully curated playlist featuring the best adult contemporary hits, we provide a soothing and entertaining experience for our listeners. Our on-air hosts offer a warm and friendly presence, sharing relatable stories, lifestyle tips, and engaging content that resonates with our audience.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Q99.7 Valley Radio is the ideal platform for advertisers looking to reach a broad demographic of adult listeners with their targeted messaging.</a:t>
            </a:r>
          </a:p>
          <a:p>
            <a:pPr>
              <a:lnSpc>
                <a:spcPts val="3660"/>
              </a:lnSpc>
            </a:pPr>
            <a:endParaRPr lang="en-US" sz="2614">
              <a:solidFill>
                <a:srgbClr val="000000"/>
              </a:solidFill>
              <a:latin typeface="Poppins"/>
            </a:endParaRPr>
          </a:p>
          <a:p>
            <a:pPr>
              <a:lnSpc>
                <a:spcPts val="3800"/>
              </a:lnSpc>
              <a:spcBef>
                <a:spcPct val="0"/>
              </a:spcBef>
            </a:pPr>
            <a:endParaRPr lang="en-US" sz="2614">
              <a:solidFill>
                <a:srgbClr val="000000"/>
              </a:solidFill>
              <a:latin typeface="Poppins"/>
            </a:endParaRPr>
          </a:p>
        </p:txBody>
      </p:sp>
      <p:sp>
        <p:nvSpPr>
          <p:cNvPr id="11" name="TextBox 11"/>
          <p:cNvSpPr txBox="1"/>
          <p:nvPr/>
        </p:nvSpPr>
        <p:spPr>
          <a:xfrm>
            <a:off x="709411" y="1205489"/>
            <a:ext cx="8434589" cy="794805"/>
          </a:xfrm>
          <a:prstGeom prst="rect">
            <a:avLst/>
          </a:prstGeom>
        </p:spPr>
        <p:txBody>
          <a:bodyPr lIns="0" tIns="0" rIns="0" bIns="0" rtlCol="0" anchor="t">
            <a:spAutoFit/>
          </a:bodyPr>
          <a:lstStyle/>
          <a:p>
            <a:pPr algn="ctr">
              <a:lnSpc>
                <a:spcPts val="6591"/>
              </a:lnSpc>
            </a:pPr>
            <a:r>
              <a:rPr lang="en-US" sz="4708">
                <a:solidFill>
                  <a:srgbClr val="0D203E"/>
                </a:solidFill>
                <a:latin typeface="League Spartan"/>
              </a:rPr>
              <a:t>KMBQ 99.7 FM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10267950" y="806450"/>
            <a:ext cx="8020050" cy="8674100"/>
            <a:chOff x="0" y="0"/>
            <a:chExt cx="2112277" cy="2284537"/>
          </a:xfrm>
        </p:grpSpPr>
        <p:sp>
          <p:nvSpPr>
            <p:cNvPr id="4" name="Freeform 4"/>
            <p:cNvSpPr/>
            <p:nvPr/>
          </p:nvSpPr>
          <p:spPr>
            <a:xfrm>
              <a:off x="0" y="0"/>
              <a:ext cx="2112276" cy="2284537"/>
            </a:xfrm>
            <a:custGeom>
              <a:avLst/>
              <a:gdLst/>
              <a:ahLst/>
              <a:cxnLst/>
              <a:rect l="l" t="t" r="r" b="b"/>
              <a:pathLst>
                <a:path w="2112276" h="2284537">
                  <a:moveTo>
                    <a:pt x="49231" y="0"/>
                  </a:moveTo>
                  <a:lnTo>
                    <a:pt x="2063045" y="0"/>
                  </a:lnTo>
                  <a:cubicBezTo>
                    <a:pt x="2076102" y="0"/>
                    <a:pt x="2088624" y="5187"/>
                    <a:pt x="2097857" y="14420"/>
                  </a:cubicBezTo>
                  <a:cubicBezTo>
                    <a:pt x="2107090" y="23652"/>
                    <a:pt x="2112276" y="36174"/>
                    <a:pt x="2112276" y="49231"/>
                  </a:cubicBezTo>
                  <a:lnTo>
                    <a:pt x="2112276" y="2235305"/>
                  </a:lnTo>
                  <a:cubicBezTo>
                    <a:pt x="2112276" y="2262495"/>
                    <a:pt x="2090235" y="2284537"/>
                    <a:pt x="2063045" y="2284537"/>
                  </a:cubicBezTo>
                  <a:lnTo>
                    <a:pt x="49231" y="2284537"/>
                  </a:lnTo>
                  <a:cubicBezTo>
                    <a:pt x="36174" y="2284537"/>
                    <a:pt x="23652" y="2279350"/>
                    <a:pt x="14420" y="2270117"/>
                  </a:cubicBezTo>
                  <a:cubicBezTo>
                    <a:pt x="5187" y="2260884"/>
                    <a:pt x="0" y="2248362"/>
                    <a:pt x="0" y="2235305"/>
                  </a:cubicBezTo>
                  <a:lnTo>
                    <a:pt x="0" y="49231"/>
                  </a:lnTo>
                  <a:cubicBezTo>
                    <a:pt x="0" y="36174"/>
                    <a:pt x="5187" y="23652"/>
                    <a:pt x="14420" y="14420"/>
                  </a:cubicBezTo>
                  <a:cubicBezTo>
                    <a:pt x="23652" y="5187"/>
                    <a:pt x="36174" y="0"/>
                    <a:pt x="49231" y="0"/>
                  </a:cubicBezTo>
                  <a:close/>
                </a:path>
              </a:pathLst>
            </a:custGeom>
            <a:solidFill>
              <a:srgbClr val="FFFFFF"/>
            </a:solidFill>
            <a:ln w="38100" cap="rnd">
              <a:solidFill>
                <a:srgbClr val="292F84"/>
              </a:solidFill>
              <a:prstDash val="solid"/>
              <a:round/>
            </a:ln>
          </p:spPr>
        </p:sp>
        <p:sp>
          <p:nvSpPr>
            <p:cNvPr id="5" name="TextBox 5"/>
            <p:cNvSpPr txBox="1"/>
            <p:nvPr/>
          </p:nvSpPr>
          <p:spPr>
            <a:xfrm>
              <a:off x="0" y="-47625"/>
              <a:ext cx="2112277" cy="233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072348" y="923925"/>
            <a:ext cx="5289581" cy="912915"/>
          </a:xfrm>
          <a:prstGeom prst="rect">
            <a:avLst/>
          </a:prstGeom>
        </p:spPr>
        <p:txBody>
          <a:bodyPr lIns="0" tIns="0" rIns="0" bIns="0" rtlCol="0" anchor="t">
            <a:spAutoFit/>
          </a:bodyPr>
          <a:lstStyle/>
          <a:p>
            <a:pPr>
              <a:lnSpc>
                <a:spcPts val="7431"/>
              </a:lnSpc>
            </a:pPr>
            <a:r>
              <a:rPr lang="en-US" sz="5308">
                <a:solidFill>
                  <a:srgbClr val="292F84"/>
                </a:solidFill>
                <a:latin typeface="League Spartan Bold"/>
              </a:rPr>
              <a:t>KMBQ 99.7 FM</a:t>
            </a:r>
          </a:p>
        </p:txBody>
      </p:sp>
      <p:sp>
        <p:nvSpPr>
          <p:cNvPr id="7" name="TextBox 7"/>
          <p:cNvSpPr txBox="1"/>
          <p:nvPr/>
        </p:nvSpPr>
        <p:spPr>
          <a:xfrm>
            <a:off x="1606110" y="1996722"/>
            <a:ext cx="6272731" cy="746100"/>
          </a:xfrm>
          <a:prstGeom prst="rect">
            <a:avLst/>
          </a:prstGeom>
        </p:spPr>
        <p:txBody>
          <a:bodyPr lIns="0" tIns="0" rIns="0" bIns="0" rtlCol="0" anchor="t">
            <a:spAutoFit/>
          </a:bodyPr>
          <a:lstStyle/>
          <a:p>
            <a:pPr algn="ctr">
              <a:lnSpc>
                <a:spcPts val="2976"/>
              </a:lnSpc>
              <a:spcBef>
                <a:spcPct val="0"/>
              </a:spcBef>
            </a:pPr>
            <a:r>
              <a:rPr lang="en-US" sz="2125">
                <a:solidFill>
                  <a:srgbClr val="000000"/>
                </a:solidFill>
                <a:latin typeface="Poppins Bold"/>
              </a:rPr>
              <a:t>Five</a:t>
            </a:r>
            <a:r>
              <a:rPr lang="en-US" sz="2125">
                <a:solidFill>
                  <a:srgbClr val="000000"/>
                </a:solidFill>
                <a:latin typeface="Poppins"/>
              </a:rPr>
              <a:t> reasons why advertising on Ohana Media Radio Stations in Anchorage Alaska Works </a:t>
            </a:r>
          </a:p>
        </p:txBody>
      </p:sp>
      <p:grpSp>
        <p:nvGrpSpPr>
          <p:cNvPr id="8" name="Group 8"/>
          <p:cNvGrpSpPr/>
          <p:nvPr/>
        </p:nvGrpSpPr>
        <p:grpSpPr>
          <a:xfrm>
            <a:off x="8862583" y="1606753"/>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862583" y="4210291"/>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862583" y="6811982"/>
            <a:ext cx="1868266" cy="18682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977298" y="190147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3</a:t>
            </a:r>
          </a:p>
        </p:txBody>
      </p:sp>
      <p:sp>
        <p:nvSpPr>
          <p:cNvPr id="18" name="TextBox 18"/>
          <p:cNvSpPr txBox="1"/>
          <p:nvPr/>
        </p:nvSpPr>
        <p:spPr>
          <a:xfrm>
            <a:off x="8977298" y="4495485"/>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4</a:t>
            </a:r>
          </a:p>
        </p:txBody>
      </p:sp>
      <p:sp>
        <p:nvSpPr>
          <p:cNvPr id="19" name="TextBox 19"/>
          <p:cNvSpPr txBox="1"/>
          <p:nvPr/>
        </p:nvSpPr>
        <p:spPr>
          <a:xfrm>
            <a:off x="8977298" y="709773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5</a:t>
            </a:r>
          </a:p>
        </p:txBody>
      </p:sp>
      <p:sp>
        <p:nvSpPr>
          <p:cNvPr id="20" name="TextBox 20"/>
          <p:cNvSpPr txBox="1"/>
          <p:nvPr/>
        </p:nvSpPr>
        <p:spPr>
          <a:xfrm>
            <a:off x="10730848" y="1081236"/>
            <a:ext cx="7557152" cy="2915736"/>
          </a:xfrm>
          <a:prstGeom prst="rect">
            <a:avLst/>
          </a:prstGeom>
        </p:spPr>
        <p:txBody>
          <a:bodyPr lIns="0" tIns="0" rIns="0" bIns="0" rtlCol="0" anchor="t">
            <a:spAutoFit/>
          </a:bodyPr>
          <a:lstStyle/>
          <a:p>
            <a:pPr>
              <a:lnSpc>
                <a:spcPts val="2565"/>
              </a:lnSpc>
            </a:pPr>
            <a:r>
              <a:rPr lang="en-US" sz="1832">
                <a:solidFill>
                  <a:srgbClr val="000000"/>
                </a:solidFill>
                <a:latin typeface="Poppins Bold"/>
              </a:rPr>
              <a:t>Engaging and Influential Personalities: </a:t>
            </a:r>
          </a:p>
          <a:p>
            <a:pPr>
              <a:lnSpc>
                <a:spcPts val="2565"/>
              </a:lnSpc>
            </a:pPr>
            <a:r>
              <a:rPr lang="en-US" sz="1832">
                <a:solidFill>
                  <a:srgbClr val="000000"/>
                </a:solidFill>
                <a:latin typeface="Poppins"/>
              </a:rPr>
              <a:t>Our on-air personalities have a strong influence on our audience. They connect with listeners on a personal level, creating a unique bond that extends to the brands they endorse. By partnering with our stations, you can leverage the influence and rapport our personalities have with their dedicated fan base, effectively promoting your products or services.</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1" name="TextBox 21"/>
          <p:cNvSpPr txBox="1"/>
          <p:nvPr/>
        </p:nvSpPr>
        <p:spPr>
          <a:xfrm>
            <a:off x="10730848" y="3704785"/>
            <a:ext cx="7557152"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Targeted Advertising Opportunities: </a:t>
            </a:r>
          </a:p>
          <a:p>
            <a:pPr>
              <a:lnSpc>
                <a:spcPts val="2565"/>
              </a:lnSpc>
            </a:pPr>
            <a:r>
              <a:rPr lang="en-US" sz="1832">
                <a:solidFill>
                  <a:srgbClr val="000000"/>
                </a:solidFill>
                <a:latin typeface="Poppins"/>
              </a:rPr>
              <a:t>Ohana Media Group offers targeted advertising opportunities that allow you to reach specific demographics or interest groups. Whether you want to target country music lovers, rock enthusiasts, or the adult contemporary audience, our diverse range of stations ensures that your message is delivered to the right people at the right time, maximizing the effectiveness of your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2" name="TextBox 22"/>
          <p:cNvSpPr txBox="1"/>
          <p:nvPr/>
        </p:nvSpPr>
        <p:spPr>
          <a:xfrm>
            <a:off x="10730848" y="6619354"/>
            <a:ext cx="7557152"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Multi-Channel Approach: </a:t>
            </a:r>
          </a:p>
          <a:p>
            <a:pPr>
              <a:lnSpc>
                <a:spcPts val="2565"/>
              </a:lnSpc>
              <a:spcBef>
                <a:spcPct val="0"/>
              </a:spcBef>
            </a:pPr>
            <a:r>
              <a:rPr lang="en-US" sz="1832">
                <a:solidFill>
                  <a:srgbClr val="000000"/>
                </a:solidFill>
                <a:latin typeface="Poppins"/>
              </a:rPr>
              <a:t>Ohana Media Group's radio stations provide a multi-channel approach to advertising. In addition to on-air commercials, we offer digital advertising options on our social media platforms. This multi-channel approach allows for broader exposure, reaching audiences across different mediums and increasing the chances of reaching your target audience multiple times, reinforcing your brand message.</a:t>
            </a:r>
          </a:p>
        </p:txBody>
      </p:sp>
      <p:grpSp>
        <p:nvGrpSpPr>
          <p:cNvPr id="23" name="Group 23"/>
          <p:cNvGrpSpPr/>
          <p:nvPr/>
        </p:nvGrpSpPr>
        <p:grpSpPr>
          <a:xfrm>
            <a:off x="1203394" y="3237449"/>
            <a:ext cx="7078163" cy="6243101"/>
            <a:chOff x="0" y="0"/>
            <a:chExt cx="1864208" cy="1644274"/>
          </a:xfrm>
        </p:grpSpPr>
        <p:sp>
          <p:nvSpPr>
            <p:cNvPr id="24" name="Freeform 24"/>
            <p:cNvSpPr/>
            <p:nvPr/>
          </p:nvSpPr>
          <p:spPr>
            <a:xfrm>
              <a:off x="0" y="0"/>
              <a:ext cx="1864208" cy="1644273"/>
            </a:xfrm>
            <a:custGeom>
              <a:avLst/>
              <a:gdLst/>
              <a:ahLst/>
              <a:cxnLst/>
              <a:rect l="l" t="t" r="r" b="b"/>
              <a:pathLst>
                <a:path w="1864208" h="1644273">
                  <a:moveTo>
                    <a:pt x="55783" y="0"/>
                  </a:moveTo>
                  <a:lnTo>
                    <a:pt x="1808425" y="0"/>
                  </a:lnTo>
                  <a:cubicBezTo>
                    <a:pt x="1839233" y="0"/>
                    <a:pt x="1864208" y="24975"/>
                    <a:pt x="1864208" y="55783"/>
                  </a:cubicBezTo>
                  <a:lnTo>
                    <a:pt x="1864208" y="1588491"/>
                  </a:lnTo>
                  <a:cubicBezTo>
                    <a:pt x="1864208" y="1619299"/>
                    <a:pt x="1839233" y="1644273"/>
                    <a:pt x="1808425" y="1644273"/>
                  </a:cubicBezTo>
                  <a:lnTo>
                    <a:pt x="55783" y="1644273"/>
                  </a:lnTo>
                  <a:cubicBezTo>
                    <a:pt x="24975" y="1644273"/>
                    <a:pt x="0" y="1619299"/>
                    <a:pt x="0" y="1588491"/>
                  </a:cubicBezTo>
                  <a:lnTo>
                    <a:pt x="0" y="55783"/>
                  </a:lnTo>
                  <a:cubicBezTo>
                    <a:pt x="0" y="24975"/>
                    <a:pt x="24975" y="0"/>
                    <a:pt x="55783" y="0"/>
                  </a:cubicBezTo>
                  <a:close/>
                </a:path>
              </a:pathLst>
            </a:custGeom>
            <a:solidFill>
              <a:srgbClr val="FFFFFF"/>
            </a:solidFill>
            <a:ln w="38100" cap="rnd">
              <a:solidFill>
                <a:srgbClr val="292F84"/>
              </a:solidFill>
              <a:prstDash val="solid"/>
              <a:round/>
            </a:ln>
          </p:spPr>
        </p:sp>
        <p:sp>
          <p:nvSpPr>
            <p:cNvPr id="25" name="TextBox 25"/>
            <p:cNvSpPr txBox="1"/>
            <p:nvPr/>
          </p:nvSpPr>
          <p:spPr>
            <a:xfrm>
              <a:off x="0" y="-47625"/>
              <a:ext cx="1864208" cy="1691899"/>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316688" y="3752410"/>
            <a:ext cx="1868266" cy="186826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316688" y="6496975"/>
            <a:ext cx="1868266" cy="18682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201973" y="4047129"/>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1</a:t>
            </a:r>
          </a:p>
        </p:txBody>
      </p:sp>
      <p:sp>
        <p:nvSpPr>
          <p:cNvPr id="33" name="TextBox 33"/>
          <p:cNvSpPr txBox="1"/>
          <p:nvPr/>
        </p:nvSpPr>
        <p:spPr>
          <a:xfrm>
            <a:off x="-201973" y="6782170"/>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2</a:t>
            </a:r>
          </a:p>
        </p:txBody>
      </p:sp>
      <p:sp>
        <p:nvSpPr>
          <p:cNvPr id="34" name="TextBox 34"/>
          <p:cNvSpPr txBox="1"/>
          <p:nvPr/>
        </p:nvSpPr>
        <p:spPr>
          <a:xfrm>
            <a:off x="1742460" y="3500818"/>
            <a:ext cx="6435874"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Extensive Reach: </a:t>
            </a:r>
          </a:p>
          <a:p>
            <a:pPr>
              <a:lnSpc>
                <a:spcPts val="2565"/>
              </a:lnSpc>
            </a:pPr>
            <a:r>
              <a:rPr lang="en-US" sz="1832">
                <a:solidFill>
                  <a:srgbClr val="000000"/>
                </a:solidFill>
                <a:latin typeface="Poppins"/>
              </a:rPr>
              <a:t>Ohana Media Group's radio stations have a wide and loyal listener base, ensuring that your message reaches a large and diverse audience in Anchorage, Alaska. With a variety of formats, we can target specific demographics and cater to different interests, maximizing the potential reach of your advertising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35" name="TextBox 35"/>
          <p:cNvSpPr txBox="1"/>
          <p:nvPr/>
        </p:nvSpPr>
        <p:spPr>
          <a:xfrm>
            <a:off x="1742460" y="6458472"/>
            <a:ext cx="6424798"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Deep Local Connection: </a:t>
            </a:r>
          </a:p>
          <a:p>
            <a:pPr>
              <a:lnSpc>
                <a:spcPts val="2565"/>
              </a:lnSpc>
              <a:spcBef>
                <a:spcPct val="0"/>
              </a:spcBef>
            </a:pPr>
            <a:r>
              <a:rPr lang="en-US" sz="1832">
                <a:solidFill>
                  <a:srgbClr val="000000"/>
                </a:solidFill>
                <a:latin typeface="Poppins"/>
              </a:rPr>
              <a:t>Ohana Media Group's radio stations have deep-rooted connections within the local community. Anchorage residents trust and rely on our stations for news, entertainment, and music. By advertising on our platforms, you tap into this strong local connection and build brand credibility, fostering trust and loyalty among consumers.</a:t>
            </a:r>
          </a:p>
        </p:txBody>
      </p:sp>
      <p:sp>
        <p:nvSpPr>
          <p:cNvPr id="36" name="Freeform 36"/>
          <p:cNvSpPr/>
          <p:nvPr/>
        </p:nvSpPr>
        <p:spPr>
          <a:xfrm>
            <a:off x="16577069" y="9511290"/>
            <a:ext cx="1710931" cy="743588"/>
          </a:xfrm>
          <a:custGeom>
            <a:avLst/>
            <a:gdLst/>
            <a:ahLst/>
            <a:cxnLst/>
            <a:rect l="l" t="t" r="r" b="b"/>
            <a:pathLst>
              <a:path w="1710931" h="743588">
                <a:moveTo>
                  <a:pt x="0" y="0"/>
                </a:moveTo>
                <a:lnTo>
                  <a:pt x="1710931" y="0"/>
                </a:lnTo>
                <a:lnTo>
                  <a:pt x="1710931" y="743588"/>
                </a:lnTo>
                <a:lnTo>
                  <a:pt x="0" y="743588"/>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9999"/>
            </a:blip>
            <a:stretch>
              <a:fillRect/>
            </a:stretch>
          </a:blipFill>
        </p:spPr>
      </p:sp>
      <p:grpSp>
        <p:nvGrpSpPr>
          <p:cNvPr id="3" name="Group 3"/>
          <p:cNvGrpSpPr/>
          <p:nvPr/>
        </p:nvGrpSpPr>
        <p:grpSpPr>
          <a:xfrm>
            <a:off x="-257175" y="4502250"/>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292F84"/>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647298" y="2112669"/>
            <a:ext cx="6989268" cy="960831"/>
          </a:xfrm>
          <a:prstGeom prst="rect">
            <a:avLst/>
          </a:prstGeom>
        </p:spPr>
        <p:txBody>
          <a:bodyPr lIns="0" tIns="0" rIns="0" bIns="0" rtlCol="0" anchor="t">
            <a:spAutoFit/>
          </a:bodyPr>
          <a:lstStyle/>
          <a:p>
            <a:pPr algn="ctr">
              <a:lnSpc>
                <a:spcPts val="7940"/>
              </a:lnSpc>
            </a:pPr>
            <a:r>
              <a:rPr lang="en-US" sz="5672">
                <a:solidFill>
                  <a:srgbClr val="292F84"/>
                </a:solidFill>
                <a:latin typeface="League Spartan"/>
              </a:rPr>
              <a:t>TARGET AUDIENCE</a:t>
            </a:r>
          </a:p>
        </p:txBody>
      </p:sp>
      <p:sp>
        <p:nvSpPr>
          <p:cNvPr id="7" name="TextBox 7"/>
          <p:cNvSpPr txBox="1"/>
          <p:nvPr/>
        </p:nvSpPr>
        <p:spPr>
          <a:xfrm>
            <a:off x="6208107" y="1209675"/>
            <a:ext cx="5871786" cy="624298"/>
          </a:xfrm>
          <a:prstGeom prst="rect">
            <a:avLst/>
          </a:prstGeom>
        </p:spPr>
        <p:txBody>
          <a:bodyPr lIns="0" tIns="0" rIns="0" bIns="0" rtlCol="0" anchor="t">
            <a:spAutoFit/>
          </a:bodyPr>
          <a:lstStyle/>
          <a:p>
            <a:pPr algn="ctr">
              <a:lnSpc>
                <a:spcPts val="5094"/>
              </a:lnSpc>
            </a:pPr>
            <a:r>
              <a:rPr lang="en-US" sz="3639">
                <a:solidFill>
                  <a:srgbClr val="303642"/>
                </a:solidFill>
                <a:latin typeface="Lato Bold"/>
              </a:rPr>
              <a:t>KMBQ 99.7 FM</a:t>
            </a:r>
          </a:p>
        </p:txBody>
      </p:sp>
      <p:sp>
        <p:nvSpPr>
          <p:cNvPr id="8" name="TextBox 8"/>
          <p:cNvSpPr txBox="1"/>
          <p:nvPr/>
        </p:nvSpPr>
        <p:spPr>
          <a:xfrm>
            <a:off x="2269039" y="5029897"/>
            <a:ext cx="3263886" cy="960831"/>
          </a:xfrm>
          <a:prstGeom prst="rect">
            <a:avLst/>
          </a:prstGeom>
        </p:spPr>
        <p:txBody>
          <a:bodyPr lIns="0" tIns="0" rIns="0" bIns="0" rtlCol="0" anchor="t">
            <a:spAutoFit/>
          </a:bodyPr>
          <a:lstStyle/>
          <a:p>
            <a:pPr algn="ctr">
              <a:lnSpc>
                <a:spcPts val="7940"/>
              </a:lnSpc>
            </a:pPr>
            <a:r>
              <a:rPr lang="en-US" sz="5672">
                <a:solidFill>
                  <a:srgbClr val="86C23F"/>
                </a:solidFill>
                <a:latin typeface="League Spartan Bold"/>
              </a:rPr>
              <a:t>25-49</a:t>
            </a:r>
          </a:p>
        </p:txBody>
      </p:sp>
      <p:sp>
        <p:nvSpPr>
          <p:cNvPr id="9" name="TextBox 9"/>
          <p:cNvSpPr txBox="1"/>
          <p:nvPr/>
        </p:nvSpPr>
        <p:spPr>
          <a:xfrm>
            <a:off x="7509989" y="5029897"/>
            <a:ext cx="3263886" cy="960831"/>
          </a:xfrm>
          <a:prstGeom prst="rect">
            <a:avLst/>
          </a:prstGeom>
        </p:spPr>
        <p:txBody>
          <a:bodyPr lIns="0" tIns="0" rIns="0" bIns="0" rtlCol="0" anchor="t">
            <a:spAutoFit/>
          </a:bodyPr>
          <a:lstStyle/>
          <a:p>
            <a:pPr algn="ctr">
              <a:lnSpc>
                <a:spcPts val="7940"/>
              </a:lnSpc>
            </a:pPr>
            <a:r>
              <a:rPr lang="en-US" sz="5672">
                <a:solidFill>
                  <a:srgbClr val="86C23F"/>
                </a:solidFill>
                <a:latin typeface="League Spartan"/>
              </a:rPr>
              <a:t>55%</a:t>
            </a:r>
          </a:p>
        </p:txBody>
      </p:sp>
      <p:sp>
        <p:nvSpPr>
          <p:cNvPr id="10" name="TextBox 10"/>
          <p:cNvSpPr txBox="1"/>
          <p:nvPr/>
        </p:nvSpPr>
        <p:spPr>
          <a:xfrm>
            <a:off x="12755075" y="5029897"/>
            <a:ext cx="3263886" cy="960831"/>
          </a:xfrm>
          <a:prstGeom prst="rect">
            <a:avLst/>
          </a:prstGeom>
        </p:spPr>
        <p:txBody>
          <a:bodyPr lIns="0" tIns="0" rIns="0" bIns="0" rtlCol="0" anchor="t">
            <a:spAutoFit/>
          </a:bodyPr>
          <a:lstStyle/>
          <a:p>
            <a:pPr algn="ctr">
              <a:lnSpc>
                <a:spcPts val="7940"/>
              </a:lnSpc>
            </a:pPr>
            <a:r>
              <a:rPr lang="en-US" sz="5672">
                <a:solidFill>
                  <a:srgbClr val="86C23F"/>
                </a:solidFill>
                <a:latin typeface="League Spartan Bold"/>
              </a:rPr>
              <a:t>45%</a:t>
            </a:r>
          </a:p>
        </p:txBody>
      </p:sp>
      <p:sp>
        <p:nvSpPr>
          <p:cNvPr id="11" name="TextBox 11"/>
          <p:cNvSpPr txBox="1"/>
          <p:nvPr/>
        </p:nvSpPr>
        <p:spPr>
          <a:xfrm>
            <a:off x="1777178"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Our target audience ranges from 25-49 yearl old adults </a:t>
            </a:r>
          </a:p>
        </p:txBody>
      </p:sp>
      <p:sp>
        <p:nvSpPr>
          <p:cNvPr id="12" name="TextBox 12"/>
          <p:cNvSpPr txBox="1"/>
          <p:nvPr/>
        </p:nvSpPr>
        <p:spPr>
          <a:xfrm>
            <a:off x="7018128" y="7356575"/>
            <a:ext cx="4247608" cy="1182025"/>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55% of our audience is comprised of female listeners </a:t>
            </a:r>
          </a:p>
        </p:txBody>
      </p:sp>
      <p:sp>
        <p:nvSpPr>
          <p:cNvPr id="13" name="TextBox 13"/>
          <p:cNvSpPr txBox="1"/>
          <p:nvPr/>
        </p:nvSpPr>
        <p:spPr>
          <a:xfrm>
            <a:off x="12263214"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45% of our audience is comprised on male listners </a:t>
            </a:r>
          </a:p>
        </p:txBody>
      </p:sp>
      <p:sp>
        <p:nvSpPr>
          <p:cNvPr id="14" name="Freeform 14"/>
          <p:cNvSpPr/>
          <p:nvPr/>
        </p:nvSpPr>
        <p:spPr>
          <a:xfrm>
            <a:off x="16577069" y="9511290"/>
            <a:ext cx="1710931" cy="743588"/>
          </a:xfrm>
          <a:custGeom>
            <a:avLst/>
            <a:gdLst/>
            <a:ahLst/>
            <a:cxnLst/>
            <a:rect l="l" t="t" r="r" b="b"/>
            <a:pathLst>
              <a:path w="1710931" h="743588">
                <a:moveTo>
                  <a:pt x="0" y="0"/>
                </a:moveTo>
                <a:lnTo>
                  <a:pt x="1710931" y="0"/>
                </a:lnTo>
                <a:lnTo>
                  <a:pt x="1710931" y="743588"/>
                </a:lnTo>
                <a:lnTo>
                  <a:pt x="0" y="743588"/>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a:stretch>
          </a:blipFill>
        </p:spPr>
      </p:sp>
      <p:grpSp>
        <p:nvGrpSpPr>
          <p:cNvPr id="3" name="Group 3"/>
          <p:cNvGrpSpPr/>
          <p:nvPr/>
        </p:nvGrpSpPr>
        <p:grpSpPr>
          <a:xfrm>
            <a:off x="-257175" y="453428"/>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292F84"/>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105833" y="923925"/>
            <a:ext cx="9645590" cy="960831"/>
          </a:xfrm>
          <a:prstGeom prst="rect">
            <a:avLst/>
          </a:prstGeom>
        </p:spPr>
        <p:txBody>
          <a:bodyPr lIns="0" tIns="0" rIns="0" bIns="0" rtlCol="0" anchor="t">
            <a:spAutoFit/>
          </a:bodyPr>
          <a:lstStyle/>
          <a:p>
            <a:pPr algn="ctr">
              <a:lnSpc>
                <a:spcPts val="7940"/>
              </a:lnSpc>
            </a:pPr>
            <a:r>
              <a:rPr lang="en-US" sz="5672">
                <a:solidFill>
                  <a:srgbClr val="86C23F"/>
                </a:solidFill>
                <a:latin typeface="League Spartan"/>
              </a:rPr>
              <a:t>KMBQ 99.7 FM FEATURES</a:t>
            </a:r>
          </a:p>
        </p:txBody>
      </p:sp>
      <p:sp>
        <p:nvSpPr>
          <p:cNvPr id="7" name="TextBox 7"/>
          <p:cNvSpPr txBox="1"/>
          <p:nvPr/>
        </p:nvSpPr>
        <p:spPr>
          <a:xfrm>
            <a:off x="1371600" y="3030261"/>
            <a:ext cx="15544800" cy="6278246"/>
          </a:xfrm>
          <a:prstGeom prst="rect">
            <a:avLst/>
          </a:prstGeom>
        </p:spPr>
        <p:txBody>
          <a:bodyPr lIns="0" tIns="0" rIns="0" bIns="0" rtlCol="0" anchor="t">
            <a:spAutoFit/>
          </a:bodyPr>
          <a:lstStyle/>
          <a:p>
            <a:pPr marL="647694" lvl="1" indent="-323847" algn="just">
              <a:lnSpc>
                <a:spcPts val="4199"/>
              </a:lnSpc>
              <a:buFont typeface="Arial"/>
              <a:buChar char="•"/>
            </a:pPr>
            <a:r>
              <a:rPr lang="en-US" sz="2999">
                <a:solidFill>
                  <a:srgbClr val="000000"/>
                </a:solidFill>
                <a:latin typeface="Poppins Bold"/>
              </a:rPr>
              <a:t>The TJ Show</a:t>
            </a:r>
            <a:r>
              <a:rPr lang="en-US" sz="2999">
                <a:solidFill>
                  <a:srgbClr val="000000"/>
                </a:solidFill>
                <a:latin typeface="Poppins"/>
              </a:rPr>
              <a:t> - Catch the TJ Show 6 days a week, from 5-9a. It’s a fun and relatable show that you can listen to with your kids. TJ the host started from the bottom as a volunteer and now has his own nationally syndicated show that emphasizes the good in humanity. Tune in for a daily does of positivity! </a:t>
            </a:r>
          </a:p>
          <a:p>
            <a:pPr marL="647694" lvl="1" indent="-323847" algn="just">
              <a:lnSpc>
                <a:spcPts val="4199"/>
              </a:lnSpc>
              <a:buFont typeface="Arial"/>
              <a:buChar char="•"/>
            </a:pPr>
            <a:r>
              <a:rPr lang="en-US" sz="2999">
                <a:solidFill>
                  <a:srgbClr val="000000"/>
                </a:solidFill>
                <a:latin typeface="Poppins Bold"/>
              </a:rPr>
              <a:t>Sonrise</a:t>
            </a:r>
            <a:r>
              <a:rPr lang="en-US" sz="2999">
                <a:solidFill>
                  <a:srgbClr val="000000"/>
                </a:solidFill>
                <a:latin typeface="Poppins"/>
              </a:rPr>
              <a:t> - Contemporary Christian music from 7a-9a every Sunday morning!</a:t>
            </a:r>
          </a:p>
          <a:p>
            <a:pPr marL="647694" lvl="1" indent="-323847" algn="just">
              <a:lnSpc>
                <a:spcPts val="4199"/>
              </a:lnSpc>
              <a:buFont typeface="Arial"/>
              <a:buChar char="•"/>
            </a:pPr>
            <a:r>
              <a:rPr lang="en-US" sz="2999">
                <a:solidFill>
                  <a:srgbClr val="000000"/>
                </a:solidFill>
                <a:latin typeface="Poppins Bold"/>
              </a:rPr>
              <a:t>Lunchtime Rewind</a:t>
            </a:r>
            <a:r>
              <a:rPr lang="en-US" sz="2999">
                <a:solidFill>
                  <a:srgbClr val="000000"/>
                </a:solidFill>
                <a:latin typeface="Poppins"/>
              </a:rPr>
              <a:t>- Retro 90s and 2k during the lunch hour!</a:t>
            </a:r>
          </a:p>
          <a:p>
            <a:pPr marL="647694" lvl="1" indent="-323847" algn="just">
              <a:lnSpc>
                <a:spcPts val="4199"/>
              </a:lnSpc>
              <a:buFont typeface="Arial"/>
              <a:buChar char="•"/>
            </a:pPr>
            <a:r>
              <a:rPr lang="en-US" sz="2999">
                <a:solidFill>
                  <a:srgbClr val="000000"/>
                </a:solidFill>
                <a:latin typeface="Poppins Bold"/>
              </a:rPr>
              <a:t>Fishing Report</a:t>
            </a:r>
            <a:r>
              <a:rPr lang="en-US" sz="2999">
                <a:solidFill>
                  <a:srgbClr val="000000"/>
                </a:solidFill>
                <a:latin typeface="Poppins"/>
              </a:rPr>
              <a:t>- Paul Reed, the master angler, tells us where the fishing’s hot and where it’s not! airs 4 times per day, Thursday thru Saturday from Memorial weekend through Labor Day Weekend!</a:t>
            </a:r>
          </a:p>
          <a:p>
            <a:pPr marL="647694" lvl="1" indent="-323847" algn="just">
              <a:lnSpc>
                <a:spcPts val="4199"/>
              </a:lnSpc>
              <a:buFont typeface="Arial"/>
              <a:buChar char="•"/>
            </a:pPr>
            <a:r>
              <a:rPr lang="en-US" sz="2999">
                <a:solidFill>
                  <a:srgbClr val="000000"/>
                </a:solidFill>
                <a:latin typeface="Poppins Bold"/>
              </a:rPr>
              <a:t>Community Connection</a:t>
            </a:r>
            <a:r>
              <a:rPr lang="en-US" sz="2999">
                <a:solidFill>
                  <a:srgbClr val="000000"/>
                </a:solidFill>
                <a:latin typeface="Poppins"/>
              </a:rPr>
              <a:t>- Eddie Maxwell interviews a local non profit at 8:50 during the TJ Show! </a:t>
            </a:r>
          </a:p>
          <a:p>
            <a:pPr algn="just">
              <a:lnSpc>
                <a:spcPts val="4059"/>
              </a:lnSpc>
              <a:spcBef>
                <a:spcPct val="0"/>
              </a:spcBef>
            </a:pPr>
            <a:endParaRPr lang="en-US" sz="2999">
              <a:solidFill>
                <a:srgbClr val="000000"/>
              </a:solidFill>
              <a:latin typeface="Poppins"/>
            </a:endParaRPr>
          </a:p>
        </p:txBody>
      </p:sp>
      <p:sp>
        <p:nvSpPr>
          <p:cNvPr id="8" name="Freeform 8"/>
          <p:cNvSpPr/>
          <p:nvPr/>
        </p:nvSpPr>
        <p:spPr>
          <a:xfrm>
            <a:off x="16577069" y="9511290"/>
            <a:ext cx="1710931" cy="743588"/>
          </a:xfrm>
          <a:custGeom>
            <a:avLst/>
            <a:gdLst/>
            <a:ahLst/>
            <a:cxnLst/>
            <a:rect l="l" t="t" r="r" b="b"/>
            <a:pathLst>
              <a:path w="1710931" h="743588">
                <a:moveTo>
                  <a:pt x="0" y="0"/>
                </a:moveTo>
                <a:lnTo>
                  <a:pt x="1710931" y="0"/>
                </a:lnTo>
                <a:lnTo>
                  <a:pt x="1710931" y="743588"/>
                </a:lnTo>
                <a:lnTo>
                  <a:pt x="0" y="743588"/>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Custom</PresentationFormat>
  <Paragraphs>40</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League Spartan Bold</vt:lpstr>
      <vt:lpstr>Poppins</vt:lpstr>
      <vt:lpstr>Arial</vt:lpstr>
      <vt:lpstr>Lato Bold</vt:lpstr>
      <vt:lpstr>Calibri</vt:lpstr>
      <vt:lpstr>League Spartan</vt:lpstr>
      <vt:lpstr>Poppins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KMBQ Media Kit</dc:title>
  <cp:lastModifiedBy>Cat Okegawa</cp:lastModifiedBy>
  <cp:revision>2</cp:revision>
  <dcterms:created xsi:type="dcterms:W3CDTF">2006-08-16T00:00:00Z</dcterms:created>
  <dcterms:modified xsi:type="dcterms:W3CDTF">2024-03-22T23:42:37Z</dcterms:modified>
  <dc:identifier>DAF84AoiBls</dc:identifier>
</cp:coreProperties>
</file>