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Lato Bold" panose="020B0604020202020204" charset="0"/>
      <p:regular r:id="rId7"/>
    </p:embeddedFont>
    <p:embeddedFont>
      <p:font typeface="League Spartan" panose="020B0604020202020204" charset="0"/>
      <p:regular r:id="rId8"/>
    </p:embeddedFont>
    <p:embeddedFont>
      <p:font typeface="Poppins" panose="00000500000000000000" pitchFamily="2" charset="0"/>
      <p:regular r:id="rId9"/>
      <p:bold r:id="rId10"/>
      <p:italic r:id="rId11"/>
      <p:boldItalic r:id="rId12"/>
    </p:embeddedFont>
    <p:embeddedFont>
      <p:font typeface="Poppins Bold" panose="00000800000000000000"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a:stretch>
          </a:blipFill>
        </p:spPr>
      </p:sp>
      <p:grpSp>
        <p:nvGrpSpPr>
          <p:cNvPr id="3" name="Group 3"/>
          <p:cNvGrpSpPr/>
          <p:nvPr/>
        </p:nvGrpSpPr>
        <p:grpSpPr>
          <a:xfrm>
            <a:off x="-1130300" y="4057750"/>
            <a:ext cx="3086100" cy="2171499"/>
            <a:chOff x="0" y="0"/>
            <a:chExt cx="812800" cy="571917"/>
          </a:xfrm>
        </p:grpSpPr>
        <p:sp>
          <p:nvSpPr>
            <p:cNvPr id="4" name="Freeform 4"/>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382E51"/>
            </a:solidFill>
          </p:spPr>
        </p:sp>
        <p:sp>
          <p:nvSpPr>
            <p:cNvPr id="5" name="TextBox 5"/>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467343" y="4057750"/>
            <a:ext cx="3086100" cy="2171499"/>
            <a:chOff x="0" y="0"/>
            <a:chExt cx="812800" cy="571917"/>
          </a:xfrm>
        </p:grpSpPr>
        <p:sp>
          <p:nvSpPr>
            <p:cNvPr id="7" name="Freeform 7"/>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382E51"/>
            </a:solidFill>
          </p:spPr>
        </p:sp>
        <p:sp>
          <p:nvSpPr>
            <p:cNvPr id="8" name="TextBox 8"/>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5705391" y="619142"/>
            <a:ext cx="6877217" cy="6877217"/>
          </a:xfrm>
          <a:custGeom>
            <a:avLst/>
            <a:gdLst/>
            <a:ahLst/>
            <a:cxnLst/>
            <a:rect l="l" t="t" r="r" b="b"/>
            <a:pathLst>
              <a:path w="6877217" h="6877217">
                <a:moveTo>
                  <a:pt x="0" y="0"/>
                </a:moveTo>
                <a:lnTo>
                  <a:pt x="6877218" y="0"/>
                </a:lnTo>
                <a:lnTo>
                  <a:pt x="6877218" y="6877217"/>
                </a:lnTo>
                <a:lnTo>
                  <a:pt x="0" y="6877217"/>
                </a:lnTo>
                <a:lnTo>
                  <a:pt x="0" y="0"/>
                </a:lnTo>
                <a:close/>
              </a:path>
            </a:pathLst>
          </a:custGeom>
          <a:blipFill>
            <a:blip r:embed="rId3"/>
            <a:stretch>
              <a:fillRect/>
            </a:stretch>
          </a:blipFill>
        </p:spPr>
      </p:sp>
      <p:sp>
        <p:nvSpPr>
          <p:cNvPr id="10" name="TextBox 10"/>
          <p:cNvSpPr txBox="1"/>
          <p:nvPr/>
        </p:nvSpPr>
        <p:spPr>
          <a:xfrm>
            <a:off x="4220957" y="6067325"/>
            <a:ext cx="9846085" cy="1418823"/>
          </a:xfrm>
          <a:prstGeom prst="rect">
            <a:avLst/>
          </a:prstGeom>
        </p:spPr>
        <p:txBody>
          <a:bodyPr lIns="0" tIns="0" rIns="0" bIns="0" rtlCol="0" anchor="t">
            <a:spAutoFit/>
          </a:bodyPr>
          <a:lstStyle/>
          <a:p>
            <a:pPr algn="ctr">
              <a:lnSpc>
                <a:spcPts val="11572"/>
              </a:lnSpc>
            </a:pPr>
            <a:r>
              <a:rPr lang="en-US" sz="8265">
                <a:solidFill>
                  <a:srgbClr val="382E51"/>
                </a:solidFill>
                <a:latin typeface="League Spartan Bold"/>
              </a:rPr>
              <a:t>MEDIA KIT</a:t>
            </a:r>
          </a:p>
        </p:txBody>
      </p:sp>
      <p:sp>
        <p:nvSpPr>
          <p:cNvPr id="11" name="TextBox 11"/>
          <p:cNvSpPr txBox="1"/>
          <p:nvPr/>
        </p:nvSpPr>
        <p:spPr>
          <a:xfrm>
            <a:off x="4880587" y="7505047"/>
            <a:ext cx="8526827" cy="400870"/>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OHANA MEDIA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0" y="0"/>
            <a:ext cx="10800337" cy="10287000"/>
            <a:chOff x="0" y="0"/>
            <a:chExt cx="2844533" cy="2709333"/>
          </a:xfrm>
        </p:grpSpPr>
        <p:sp>
          <p:nvSpPr>
            <p:cNvPr id="4" name="Freeform 4"/>
            <p:cNvSpPr/>
            <p:nvPr/>
          </p:nvSpPr>
          <p:spPr>
            <a:xfrm>
              <a:off x="0" y="0"/>
              <a:ext cx="2844533" cy="2709333"/>
            </a:xfrm>
            <a:custGeom>
              <a:avLst/>
              <a:gdLst/>
              <a:ahLst/>
              <a:cxnLst/>
              <a:rect l="l" t="t" r="r" b="b"/>
              <a:pathLst>
                <a:path w="2844533" h="2709333">
                  <a:moveTo>
                    <a:pt x="0" y="0"/>
                  </a:moveTo>
                  <a:lnTo>
                    <a:pt x="2844533" y="0"/>
                  </a:lnTo>
                  <a:lnTo>
                    <a:pt x="2844533" y="2709333"/>
                  </a:lnTo>
                  <a:lnTo>
                    <a:pt x="0" y="2709333"/>
                  </a:lnTo>
                  <a:close/>
                </a:path>
              </a:pathLst>
            </a:custGeom>
            <a:solidFill>
              <a:srgbClr val="FFFFFF"/>
            </a:solidFill>
            <a:ln w="38100" cap="sq">
              <a:solidFill>
                <a:srgbClr val="0D203E"/>
              </a:solidFill>
              <a:prstDash val="solid"/>
              <a:miter/>
            </a:ln>
          </p:spPr>
        </p:sp>
        <p:sp>
          <p:nvSpPr>
            <p:cNvPr id="5" name="TextBox 5"/>
            <p:cNvSpPr txBox="1"/>
            <p:nvPr/>
          </p:nvSpPr>
          <p:spPr>
            <a:xfrm>
              <a:off x="0" y="-47625"/>
              <a:ext cx="2844533"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12095212" y="2000294"/>
            <a:ext cx="4857773" cy="6528106"/>
            <a:chOff x="0" y="0"/>
            <a:chExt cx="3663950" cy="4923790"/>
          </a:xfrm>
        </p:grpSpPr>
        <p:sp>
          <p:nvSpPr>
            <p:cNvPr id="7" name="Freeform 7"/>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39970" r="-39970"/>
              </a:stretch>
            </a:blipFill>
          </p:spPr>
        </p:sp>
        <p:sp>
          <p:nvSpPr>
            <p:cNvPr id="8" name="Freeform 8"/>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D203E"/>
            </a:solidFill>
          </p:spPr>
        </p:sp>
      </p:grpSp>
      <p:sp>
        <p:nvSpPr>
          <p:cNvPr id="9" name="TextBox 9"/>
          <p:cNvSpPr txBox="1"/>
          <p:nvPr/>
        </p:nvSpPr>
        <p:spPr>
          <a:xfrm>
            <a:off x="198885" y="2724143"/>
            <a:ext cx="10042746" cy="6787146"/>
          </a:xfrm>
          <a:prstGeom prst="rect">
            <a:avLst/>
          </a:prstGeom>
        </p:spPr>
        <p:txBody>
          <a:bodyPr lIns="0" tIns="0" rIns="0" bIns="0" rtlCol="0" anchor="t">
            <a:spAutoFit/>
          </a:bodyPr>
          <a:lstStyle/>
          <a:p>
            <a:pPr>
              <a:lnSpc>
                <a:spcPts val="2960"/>
              </a:lnSpc>
            </a:pPr>
            <a:endParaRPr/>
          </a:p>
          <a:p>
            <a:pPr marL="564472" lvl="1" indent="-282236">
              <a:lnSpc>
                <a:spcPts val="3660"/>
              </a:lnSpc>
              <a:buFont typeface="Arial"/>
              <a:buChar char="•"/>
            </a:pPr>
            <a:r>
              <a:rPr lang="en-US" sz="2614">
                <a:solidFill>
                  <a:srgbClr val="000000"/>
                </a:solidFill>
                <a:latin typeface="Poppins"/>
              </a:rPr>
              <a:t>102.1 Classic Hits takes listeners on a nostalgic journey through the greatest hits of all time.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With an iconic playlist spanning multiple decades and genres, we provide an immersive musical experience that resonates with a wide range of listeners.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Our on-air hosts bring the stories behind the hits to life, creating a connection between the music and our audience. 102.1 Classic Hits offers advertisers a platform to reach a diverse audience of music lovers who appreciate the timeless classics.</a:t>
            </a:r>
          </a:p>
          <a:p>
            <a:pPr>
              <a:lnSpc>
                <a:spcPts val="3660"/>
              </a:lnSpc>
            </a:pPr>
            <a:endParaRPr lang="en-US" sz="2614">
              <a:solidFill>
                <a:srgbClr val="000000"/>
              </a:solidFill>
              <a:latin typeface="Poppins"/>
            </a:endParaRPr>
          </a:p>
          <a:p>
            <a:pPr>
              <a:lnSpc>
                <a:spcPts val="3800"/>
              </a:lnSpc>
              <a:spcBef>
                <a:spcPct val="0"/>
              </a:spcBef>
            </a:pPr>
            <a:endParaRPr lang="en-US" sz="2614">
              <a:solidFill>
                <a:srgbClr val="000000"/>
              </a:solidFill>
              <a:latin typeface="Poppins"/>
            </a:endParaRPr>
          </a:p>
        </p:txBody>
      </p:sp>
      <p:sp>
        <p:nvSpPr>
          <p:cNvPr id="10" name="TextBox 10"/>
          <p:cNvSpPr txBox="1"/>
          <p:nvPr/>
        </p:nvSpPr>
        <p:spPr>
          <a:xfrm>
            <a:off x="709411" y="1205489"/>
            <a:ext cx="8434589" cy="794805"/>
          </a:xfrm>
          <a:prstGeom prst="rect">
            <a:avLst/>
          </a:prstGeom>
        </p:spPr>
        <p:txBody>
          <a:bodyPr lIns="0" tIns="0" rIns="0" bIns="0" rtlCol="0" anchor="t">
            <a:spAutoFit/>
          </a:bodyPr>
          <a:lstStyle/>
          <a:p>
            <a:pPr algn="ctr">
              <a:lnSpc>
                <a:spcPts val="6591"/>
              </a:lnSpc>
            </a:pPr>
            <a:r>
              <a:rPr lang="en-US" sz="4708">
                <a:solidFill>
                  <a:srgbClr val="0D203E"/>
                </a:solidFill>
                <a:latin typeface="League Spartan"/>
              </a:rPr>
              <a:t>KTMB 102.1 FM</a:t>
            </a:r>
          </a:p>
        </p:txBody>
      </p:sp>
      <p:sp>
        <p:nvSpPr>
          <p:cNvPr id="11" name="Freeform 11"/>
          <p:cNvSpPr/>
          <p:nvPr/>
        </p:nvSpPr>
        <p:spPr>
          <a:xfrm>
            <a:off x="17065914" y="9145833"/>
            <a:ext cx="1222086" cy="1222086"/>
          </a:xfrm>
          <a:custGeom>
            <a:avLst/>
            <a:gdLst/>
            <a:ahLst/>
            <a:cxnLst/>
            <a:rect l="l" t="t" r="r" b="b"/>
            <a:pathLst>
              <a:path w="1222086" h="1222086">
                <a:moveTo>
                  <a:pt x="0" y="0"/>
                </a:moveTo>
                <a:lnTo>
                  <a:pt x="1222086" y="0"/>
                </a:lnTo>
                <a:lnTo>
                  <a:pt x="1222086" y="1222085"/>
                </a:lnTo>
                <a:lnTo>
                  <a:pt x="0" y="1222085"/>
                </a:lnTo>
                <a:lnTo>
                  <a:pt x="0" y="0"/>
                </a:lnTo>
                <a:close/>
              </a:path>
            </a:pathLst>
          </a:custGeom>
          <a:blipFill>
            <a:blip r:embed="rId4"/>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10267950" y="806450"/>
            <a:ext cx="8020050" cy="8674100"/>
            <a:chOff x="0" y="0"/>
            <a:chExt cx="2112277" cy="2284537"/>
          </a:xfrm>
        </p:grpSpPr>
        <p:sp>
          <p:nvSpPr>
            <p:cNvPr id="4" name="Freeform 4"/>
            <p:cNvSpPr/>
            <p:nvPr/>
          </p:nvSpPr>
          <p:spPr>
            <a:xfrm>
              <a:off x="0" y="0"/>
              <a:ext cx="2112276" cy="2284537"/>
            </a:xfrm>
            <a:custGeom>
              <a:avLst/>
              <a:gdLst/>
              <a:ahLst/>
              <a:cxnLst/>
              <a:rect l="l" t="t" r="r" b="b"/>
              <a:pathLst>
                <a:path w="2112276" h="2284537">
                  <a:moveTo>
                    <a:pt x="49231" y="0"/>
                  </a:moveTo>
                  <a:lnTo>
                    <a:pt x="2063045" y="0"/>
                  </a:lnTo>
                  <a:cubicBezTo>
                    <a:pt x="2076102" y="0"/>
                    <a:pt x="2088624" y="5187"/>
                    <a:pt x="2097857" y="14420"/>
                  </a:cubicBezTo>
                  <a:cubicBezTo>
                    <a:pt x="2107090" y="23652"/>
                    <a:pt x="2112276" y="36174"/>
                    <a:pt x="2112276" y="49231"/>
                  </a:cubicBezTo>
                  <a:lnTo>
                    <a:pt x="2112276" y="2235305"/>
                  </a:lnTo>
                  <a:cubicBezTo>
                    <a:pt x="2112276" y="2262495"/>
                    <a:pt x="2090235" y="2284537"/>
                    <a:pt x="2063045" y="2284537"/>
                  </a:cubicBezTo>
                  <a:lnTo>
                    <a:pt x="49231" y="2284537"/>
                  </a:lnTo>
                  <a:cubicBezTo>
                    <a:pt x="36174" y="2284537"/>
                    <a:pt x="23652" y="2279350"/>
                    <a:pt x="14420" y="2270117"/>
                  </a:cubicBezTo>
                  <a:cubicBezTo>
                    <a:pt x="5187" y="2260884"/>
                    <a:pt x="0" y="2248362"/>
                    <a:pt x="0" y="2235305"/>
                  </a:cubicBezTo>
                  <a:lnTo>
                    <a:pt x="0" y="49231"/>
                  </a:lnTo>
                  <a:cubicBezTo>
                    <a:pt x="0" y="36174"/>
                    <a:pt x="5187" y="23652"/>
                    <a:pt x="14420" y="14420"/>
                  </a:cubicBezTo>
                  <a:cubicBezTo>
                    <a:pt x="23652" y="5187"/>
                    <a:pt x="36174" y="0"/>
                    <a:pt x="49231" y="0"/>
                  </a:cubicBezTo>
                  <a:close/>
                </a:path>
              </a:pathLst>
            </a:custGeom>
            <a:solidFill>
              <a:srgbClr val="FFFFFF"/>
            </a:solidFill>
            <a:ln w="38100" cap="rnd">
              <a:solidFill>
                <a:srgbClr val="0D203E"/>
              </a:solidFill>
              <a:prstDash val="solid"/>
              <a:round/>
            </a:ln>
          </p:spPr>
        </p:sp>
        <p:sp>
          <p:nvSpPr>
            <p:cNvPr id="5" name="TextBox 5"/>
            <p:cNvSpPr txBox="1"/>
            <p:nvPr/>
          </p:nvSpPr>
          <p:spPr>
            <a:xfrm>
              <a:off x="0" y="-47625"/>
              <a:ext cx="2112277" cy="233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072348" y="923925"/>
            <a:ext cx="5289581" cy="912915"/>
          </a:xfrm>
          <a:prstGeom prst="rect">
            <a:avLst/>
          </a:prstGeom>
        </p:spPr>
        <p:txBody>
          <a:bodyPr lIns="0" tIns="0" rIns="0" bIns="0" rtlCol="0" anchor="t">
            <a:spAutoFit/>
          </a:bodyPr>
          <a:lstStyle/>
          <a:p>
            <a:pPr>
              <a:lnSpc>
                <a:spcPts val="7431"/>
              </a:lnSpc>
            </a:pPr>
            <a:r>
              <a:rPr lang="en-US" sz="5308">
                <a:solidFill>
                  <a:srgbClr val="382E51"/>
                </a:solidFill>
                <a:latin typeface="League Spartan Bold"/>
              </a:rPr>
              <a:t>KTMB 102.1 FM</a:t>
            </a:r>
          </a:p>
        </p:txBody>
      </p:sp>
      <p:sp>
        <p:nvSpPr>
          <p:cNvPr id="7" name="TextBox 7"/>
          <p:cNvSpPr txBox="1"/>
          <p:nvPr/>
        </p:nvSpPr>
        <p:spPr>
          <a:xfrm>
            <a:off x="1606110" y="1996722"/>
            <a:ext cx="6272731" cy="746100"/>
          </a:xfrm>
          <a:prstGeom prst="rect">
            <a:avLst/>
          </a:prstGeom>
        </p:spPr>
        <p:txBody>
          <a:bodyPr lIns="0" tIns="0" rIns="0" bIns="0" rtlCol="0" anchor="t">
            <a:spAutoFit/>
          </a:bodyPr>
          <a:lstStyle/>
          <a:p>
            <a:pPr algn="ctr">
              <a:lnSpc>
                <a:spcPts val="2976"/>
              </a:lnSpc>
              <a:spcBef>
                <a:spcPct val="0"/>
              </a:spcBef>
            </a:pPr>
            <a:r>
              <a:rPr lang="en-US" sz="2125">
                <a:solidFill>
                  <a:srgbClr val="000000"/>
                </a:solidFill>
                <a:latin typeface="Poppins Bold"/>
              </a:rPr>
              <a:t>Five</a:t>
            </a:r>
            <a:r>
              <a:rPr lang="en-US" sz="2125">
                <a:solidFill>
                  <a:srgbClr val="000000"/>
                </a:solidFill>
                <a:latin typeface="Poppins"/>
              </a:rPr>
              <a:t> reasons why advertising on Ohana Media Radio Stations in Anchorage Alaska Works </a:t>
            </a:r>
          </a:p>
        </p:txBody>
      </p:sp>
      <p:grpSp>
        <p:nvGrpSpPr>
          <p:cNvPr id="8" name="Group 8"/>
          <p:cNvGrpSpPr/>
          <p:nvPr/>
        </p:nvGrpSpPr>
        <p:grpSpPr>
          <a:xfrm>
            <a:off x="8862583" y="1606753"/>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862583" y="4210291"/>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862583" y="6811982"/>
            <a:ext cx="1868266" cy="18682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977298" y="190147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3</a:t>
            </a:r>
          </a:p>
        </p:txBody>
      </p:sp>
      <p:sp>
        <p:nvSpPr>
          <p:cNvPr id="18" name="TextBox 18"/>
          <p:cNvSpPr txBox="1"/>
          <p:nvPr/>
        </p:nvSpPr>
        <p:spPr>
          <a:xfrm>
            <a:off x="8977298" y="4495485"/>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4</a:t>
            </a:r>
          </a:p>
        </p:txBody>
      </p:sp>
      <p:sp>
        <p:nvSpPr>
          <p:cNvPr id="19" name="TextBox 19"/>
          <p:cNvSpPr txBox="1"/>
          <p:nvPr/>
        </p:nvSpPr>
        <p:spPr>
          <a:xfrm>
            <a:off x="8977298" y="709773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5</a:t>
            </a:r>
          </a:p>
        </p:txBody>
      </p:sp>
      <p:sp>
        <p:nvSpPr>
          <p:cNvPr id="20" name="TextBox 20"/>
          <p:cNvSpPr txBox="1"/>
          <p:nvPr/>
        </p:nvSpPr>
        <p:spPr>
          <a:xfrm>
            <a:off x="10730848" y="1081236"/>
            <a:ext cx="7557152" cy="2915736"/>
          </a:xfrm>
          <a:prstGeom prst="rect">
            <a:avLst/>
          </a:prstGeom>
        </p:spPr>
        <p:txBody>
          <a:bodyPr lIns="0" tIns="0" rIns="0" bIns="0" rtlCol="0" anchor="t">
            <a:spAutoFit/>
          </a:bodyPr>
          <a:lstStyle/>
          <a:p>
            <a:pPr>
              <a:lnSpc>
                <a:spcPts val="2565"/>
              </a:lnSpc>
            </a:pPr>
            <a:r>
              <a:rPr lang="en-US" sz="1832">
                <a:solidFill>
                  <a:srgbClr val="000000"/>
                </a:solidFill>
                <a:latin typeface="Poppins Bold"/>
              </a:rPr>
              <a:t>Engaging and Influential Personalities: </a:t>
            </a:r>
          </a:p>
          <a:p>
            <a:pPr>
              <a:lnSpc>
                <a:spcPts val="2565"/>
              </a:lnSpc>
            </a:pPr>
            <a:r>
              <a:rPr lang="en-US" sz="1832">
                <a:solidFill>
                  <a:srgbClr val="000000"/>
                </a:solidFill>
                <a:latin typeface="Poppins"/>
              </a:rPr>
              <a:t>Our on-air personalities have a strong influence on our audience. They connect with listeners on a personal level, creating a unique bond that extends to the brands they endorse. By partnering with our stations, you can leverage the influence and rapport our personalities have with their dedicated fan base, effectively promoting your products or services.</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1" name="TextBox 21"/>
          <p:cNvSpPr txBox="1"/>
          <p:nvPr/>
        </p:nvSpPr>
        <p:spPr>
          <a:xfrm>
            <a:off x="10730848" y="3704785"/>
            <a:ext cx="7557152"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Targeted Advertising Opportunities: </a:t>
            </a:r>
          </a:p>
          <a:p>
            <a:pPr>
              <a:lnSpc>
                <a:spcPts val="2565"/>
              </a:lnSpc>
            </a:pPr>
            <a:r>
              <a:rPr lang="en-US" sz="1832">
                <a:solidFill>
                  <a:srgbClr val="000000"/>
                </a:solidFill>
                <a:latin typeface="Poppins"/>
              </a:rPr>
              <a:t>Ohana Media Group offers targeted advertising opportunities that allow you to reach specific demographics or interest groups. Whether you want to target country music lovers, rock enthusiasts, or the adult contemporary audience, our diverse range of stations ensures that your message is delivered to the right people at the right time, maximizing the effectiveness of your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2" name="TextBox 22"/>
          <p:cNvSpPr txBox="1"/>
          <p:nvPr/>
        </p:nvSpPr>
        <p:spPr>
          <a:xfrm>
            <a:off x="10730848" y="6619354"/>
            <a:ext cx="7557152"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Multi-Channel Approach: </a:t>
            </a:r>
          </a:p>
          <a:p>
            <a:pPr>
              <a:lnSpc>
                <a:spcPts val="2565"/>
              </a:lnSpc>
              <a:spcBef>
                <a:spcPct val="0"/>
              </a:spcBef>
            </a:pPr>
            <a:r>
              <a:rPr lang="en-US" sz="1832">
                <a:solidFill>
                  <a:srgbClr val="000000"/>
                </a:solidFill>
                <a:latin typeface="Poppins"/>
              </a:rPr>
              <a:t>Ohana Media Group's radio stations provide a multi-channel approach to advertising. In addition to on-air commercials, we offer digital advertising options on our social media platforms. This multi-channel approach allows for broader exposure, reaching audiences across different mediums and increasing the chances of reaching your target audience multiple times, reinforcing your brand message.</a:t>
            </a:r>
          </a:p>
        </p:txBody>
      </p:sp>
      <p:grpSp>
        <p:nvGrpSpPr>
          <p:cNvPr id="23" name="Group 23"/>
          <p:cNvGrpSpPr/>
          <p:nvPr/>
        </p:nvGrpSpPr>
        <p:grpSpPr>
          <a:xfrm>
            <a:off x="1203394" y="3237449"/>
            <a:ext cx="7078163" cy="6243101"/>
            <a:chOff x="0" y="0"/>
            <a:chExt cx="1864208" cy="1644274"/>
          </a:xfrm>
        </p:grpSpPr>
        <p:sp>
          <p:nvSpPr>
            <p:cNvPr id="24" name="Freeform 24"/>
            <p:cNvSpPr/>
            <p:nvPr/>
          </p:nvSpPr>
          <p:spPr>
            <a:xfrm>
              <a:off x="0" y="0"/>
              <a:ext cx="1864208" cy="1644273"/>
            </a:xfrm>
            <a:custGeom>
              <a:avLst/>
              <a:gdLst/>
              <a:ahLst/>
              <a:cxnLst/>
              <a:rect l="l" t="t" r="r" b="b"/>
              <a:pathLst>
                <a:path w="1864208" h="1644273">
                  <a:moveTo>
                    <a:pt x="55783" y="0"/>
                  </a:moveTo>
                  <a:lnTo>
                    <a:pt x="1808425" y="0"/>
                  </a:lnTo>
                  <a:cubicBezTo>
                    <a:pt x="1839233" y="0"/>
                    <a:pt x="1864208" y="24975"/>
                    <a:pt x="1864208" y="55783"/>
                  </a:cubicBezTo>
                  <a:lnTo>
                    <a:pt x="1864208" y="1588491"/>
                  </a:lnTo>
                  <a:cubicBezTo>
                    <a:pt x="1864208" y="1619299"/>
                    <a:pt x="1839233" y="1644273"/>
                    <a:pt x="1808425" y="1644273"/>
                  </a:cubicBezTo>
                  <a:lnTo>
                    <a:pt x="55783" y="1644273"/>
                  </a:lnTo>
                  <a:cubicBezTo>
                    <a:pt x="24975" y="1644273"/>
                    <a:pt x="0" y="1619299"/>
                    <a:pt x="0" y="1588491"/>
                  </a:cubicBezTo>
                  <a:lnTo>
                    <a:pt x="0" y="55783"/>
                  </a:lnTo>
                  <a:cubicBezTo>
                    <a:pt x="0" y="24975"/>
                    <a:pt x="24975" y="0"/>
                    <a:pt x="55783" y="0"/>
                  </a:cubicBezTo>
                  <a:close/>
                </a:path>
              </a:pathLst>
            </a:custGeom>
            <a:solidFill>
              <a:srgbClr val="FFFFFF"/>
            </a:solidFill>
            <a:ln w="38100" cap="rnd">
              <a:solidFill>
                <a:srgbClr val="0D203E"/>
              </a:solidFill>
              <a:prstDash val="solid"/>
              <a:round/>
            </a:ln>
          </p:spPr>
        </p:sp>
        <p:sp>
          <p:nvSpPr>
            <p:cNvPr id="25" name="TextBox 25"/>
            <p:cNvSpPr txBox="1"/>
            <p:nvPr/>
          </p:nvSpPr>
          <p:spPr>
            <a:xfrm>
              <a:off x="0" y="-47625"/>
              <a:ext cx="1864208" cy="1691899"/>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316688" y="3752410"/>
            <a:ext cx="1868266" cy="186826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316688" y="6496975"/>
            <a:ext cx="1868266" cy="18682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201973" y="4047129"/>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1</a:t>
            </a:r>
          </a:p>
        </p:txBody>
      </p:sp>
      <p:sp>
        <p:nvSpPr>
          <p:cNvPr id="33" name="TextBox 33"/>
          <p:cNvSpPr txBox="1"/>
          <p:nvPr/>
        </p:nvSpPr>
        <p:spPr>
          <a:xfrm>
            <a:off x="-201973" y="6782170"/>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2</a:t>
            </a:r>
          </a:p>
        </p:txBody>
      </p:sp>
      <p:sp>
        <p:nvSpPr>
          <p:cNvPr id="34" name="TextBox 34"/>
          <p:cNvSpPr txBox="1"/>
          <p:nvPr/>
        </p:nvSpPr>
        <p:spPr>
          <a:xfrm>
            <a:off x="1742460" y="3500818"/>
            <a:ext cx="6435874"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Extensive Reach: </a:t>
            </a:r>
          </a:p>
          <a:p>
            <a:pPr>
              <a:lnSpc>
                <a:spcPts val="2565"/>
              </a:lnSpc>
            </a:pPr>
            <a:r>
              <a:rPr lang="en-US" sz="1832">
                <a:solidFill>
                  <a:srgbClr val="000000"/>
                </a:solidFill>
                <a:latin typeface="Poppins"/>
              </a:rPr>
              <a:t>Ohana Media Group's radio stations have a wide and loyal listener base, ensuring that your message reaches a large and diverse audience in Anchorage, Alaska. With a variety of formats, we can target specific demographics and cater to different interests, maximizing the potential reach of your advertising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35" name="TextBox 35"/>
          <p:cNvSpPr txBox="1"/>
          <p:nvPr/>
        </p:nvSpPr>
        <p:spPr>
          <a:xfrm>
            <a:off x="1742460" y="6458472"/>
            <a:ext cx="6424798"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Deep Local Connection: </a:t>
            </a:r>
          </a:p>
          <a:p>
            <a:pPr>
              <a:lnSpc>
                <a:spcPts val="2565"/>
              </a:lnSpc>
              <a:spcBef>
                <a:spcPct val="0"/>
              </a:spcBef>
            </a:pPr>
            <a:r>
              <a:rPr lang="en-US" sz="1832">
                <a:solidFill>
                  <a:srgbClr val="000000"/>
                </a:solidFill>
                <a:latin typeface="Poppins"/>
              </a:rPr>
              <a:t>Ohana Media Group's radio stations have deep-rooted connections within the local community. Anchorage residents trust and rely on our stations for news, entertainment, and music. By advertising on our platforms, you tap into this strong local connection and build brand credibility, fostering trust and loyalty among consumers.</a:t>
            </a:r>
          </a:p>
        </p:txBody>
      </p:sp>
      <p:sp>
        <p:nvSpPr>
          <p:cNvPr id="36" name="Freeform 36"/>
          <p:cNvSpPr/>
          <p:nvPr/>
        </p:nvSpPr>
        <p:spPr>
          <a:xfrm>
            <a:off x="17065914" y="9145833"/>
            <a:ext cx="1222086" cy="1222086"/>
          </a:xfrm>
          <a:custGeom>
            <a:avLst/>
            <a:gdLst/>
            <a:ahLst/>
            <a:cxnLst/>
            <a:rect l="l" t="t" r="r" b="b"/>
            <a:pathLst>
              <a:path w="1222086" h="1222086">
                <a:moveTo>
                  <a:pt x="0" y="0"/>
                </a:moveTo>
                <a:lnTo>
                  <a:pt x="1222086" y="0"/>
                </a:lnTo>
                <a:lnTo>
                  <a:pt x="1222086" y="1222085"/>
                </a:lnTo>
                <a:lnTo>
                  <a:pt x="0" y="1222085"/>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9999"/>
            </a:blip>
            <a:stretch>
              <a:fillRect/>
            </a:stretch>
          </a:blipFill>
        </p:spPr>
      </p:sp>
      <p:grpSp>
        <p:nvGrpSpPr>
          <p:cNvPr id="3" name="Group 3"/>
          <p:cNvGrpSpPr/>
          <p:nvPr/>
        </p:nvGrpSpPr>
        <p:grpSpPr>
          <a:xfrm>
            <a:off x="-257175" y="4502250"/>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382E51"/>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647298" y="2112669"/>
            <a:ext cx="6989268" cy="960831"/>
          </a:xfrm>
          <a:prstGeom prst="rect">
            <a:avLst/>
          </a:prstGeom>
        </p:spPr>
        <p:txBody>
          <a:bodyPr lIns="0" tIns="0" rIns="0" bIns="0" rtlCol="0" anchor="t">
            <a:spAutoFit/>
          </a:bodyPr>
          <a:lstStyle/>
          <a:p>
            <a:pPr algn="ctr">
              <a:lnSpc>
                <a:spcPts val="7940"/>
              </a:lnSpc>
            </a:pPr>
            <a:r>
              <a:rPr lang="en-US" sz="5672">
                <a:solidFill>
                  <a:srgbClr val="382E51"/>
                </a:solidFill>
                <a:latin typeface="League Spartan"/>
              </a:rPr>
              <a:t>TARGET AUDIENCE</a:t>
            </a:r>
          </a:p>
        </p:txBody>
      </p:sp>
      <p:sp>
        <p:nvSpPr>
          <p:cNvPr id="7" name="TextBox 7"/>
          <p:cNvSpPr txBox="1"/>
          <p:nvPr/>
        </p:nvSpPr>
        <p:spPr>
          <a:xfrm>
            <a:off x="6208107" y="1209675"/>
            <a:ext cx="5871786" cy="624298"/>
          </a:xfrm>
          <a:prstGeom prst="rect">
            <a:avLst/>
          </a:prstGeom>
        </p:spPr>
        <p:txBody>
          <a:bodyPr lIns="0" tIns="0" rIns="0" bIns="0" rtlCol="0" anchor="t">
            <a:spAutoFit/>
          </a:bodyPr>
          <a:lstStyle/>
          <a:p>
            <a:pPr algn="ctr">
              <a:lnSpc>
                <a:spcPts val="5094"/>
              </a:lnSpc>
            </a:pPr>
            <a:r>
              <a:rPr lang="en-US" sz="3639">
                <a:solidFill>
                  <a:srgbClr val="303642"/>
                </a:solidFill>
                <a:latin typeface="Lato Bold"/>
              </a:rPr>
              <a:t>KTMB 102.1 FM</a:t>
            </a:r>
          </a:p>
        </p:txBody>
      </p:sp>
      <p:sp>
        <p:nvSpPr>
          <p:cNvPr id="8" name="TextBox 8"/>
          <p:cNvSpPr txBox="1"/>
          <p:nvPr/>
        </p:nvSpPr>
        <p:spPr>
          <a:xfrm>
            <a:off x="2269039" y="5029897"/>
            <a:ext cx="3263886" cy="978088"/>
          </a:xfrm>
          <a:prstGeom prst="rect">
            <a:avLst/>
          </a:prstGeom>
        </p:spPr>
        <p:txBody>
          <a:bodyPr lIns="0" tIns="0" rIns="0" bIns="0" rtlCol="0" anchor="t">
            <a:spAutoFit/>
          </a:bodyPr>
          <a:lstStyle/>
          <a:p>
            <a:pPr algn="ctr">
              <a:lnSpc>
                <a:spcPts val="7940"/>
              </a:lnSpc>
            </a:pPr>
            <a:r>
              <a:rPr lang="en-US" sz="5672" dirty="0">
                <a:solidFill>
                  <a:srgbClr val="F9C92A"/>
                </a:solidFill>
                <a:latin typeface="League Spartan Bold"/>
              </a:rPr>
              <a:t>35-64</a:t>
            </a:r>
          </a:p>
        </p:txBody>
      </p:sp>
      <p:sp>
        <p:nvSpPr>
          <p:cNvPr id="9" name="TextBox 9"/>
          <p:cNvSpPr txBox="1"/>
          <p:nvPr/>
        </p:nvSpPr>
        <p:spPr>
          <a:xfrm>
            <a:off x="7509989" y="5029897"/>
            <a:ext cx="3263886" cy="960831"/>
          </a:xfrm>
          <a:prstGeom prst="rect">
            <a:avLst/>
          </a:prstGeom>
        </p:spPr>
        <p:txBody>
          <a:bodyPr lIns="0" tIns="0" rIns="0" bIns="0" rtlCol="0" anchor="t">
            <a:spAutoFit/>
          </a:bodyPr>
          <a:lstStyle/>
          <a:p>
            <a:pPr algn="ctr">
              <a:lnSpc>
                <a:spcPts val="7940"/>
              </a:lnSpc>
            </a:pPr>
            <a:r>
              <a:rPr lang="en-US" sz="5672">
                <a:solidFill>
                  <a:srgbClr val="F9C92A"/>
                </a:solidFill>
                <a:latin typeface="League Spartan"/>
              </a:rPr>
              <a:t>50%</a:t>
            </a:r>
          </a:p>
        </p:txBody>
      </p:sp>
      <p:sp>
        <p:nvSpPr>
          <p:cNvPr id="10" name="TextBox 10"/>
          <p:cNvSpPr txBox="1"/>
          <p:nvPr/>
        </p:nvSpPr>
        <p:spPr>
          <a:xfrm>
            <a:off x="12755075" y="5029897"/>
            <a:ext cx="3263886" cy="960831"/>
          </a:xfrm>
          <a:prstGeom prst="rect">
            <a:avLst/>
          </a:prstGeom>
        </p:spPr>
        <p:txBody>
          <a:bodyPr lIns="0" tIns="0" rIns="0" bIns="0" rtlCol="0" anchor="t">
            <a:spAutoFit/>
          </a:bodyPr>
          <a:lstStyle/>
          <a:p>
            <a:pPr algn="ctr">
              <a:lnSpc>
                <a:spcPts val="7940"/>
              </a:lnSpc>
            </a:pPr>
            <a:r>
              <a:rPr lang="en-US" sz="5672">
                <a:solidFill>
                  <a:srgbClr val="F9C92A"/>
                </a:solidFill>
                <a:latin typeface="League Spartan Bold"/>
              </a:rPr>
              <a:t>50%</a:t>
            </a:r>
          </a:p>
        </p:txBody>
      </p:sp>
      <p:sp>
        <p:nvSpPr>
          <p:cNvPr id="11" name="TextBox 11"/>
          <p:cNvSpPr txBox="1"/>
          <p:nvPr/>
        </p:nvSpPr>
        <p:spPr>
          <a:xfrm>
            <a:off x="1777178" y="7356575"/>
            <a:ext cx="4247608" cy="791448"/>
          </a:xfrm>
          <a:prstGeom prst="rect">
            <a:avLst/>
          </a:prstGeom>
        </p:spPr>
        <p:txBody>
          <a:bodyPr lIns="0" tIns="0" rIns="0" bIns="0" rtlCol="0" anchor="t">
            <a:spAutoFit/>
          </a:bodyPr>
          <a:lstStyle/>
          <a:p>
            <a:pPr algn="ctr">
              <a:lnSpc>
                <a:spcPts val="3107"/>
              </a:lnSpc>
              <a:spcBef>
                <a:spcPct val="0"/>
              </a:spcBef>
            </a:pPr>
            <a:r>
              <a:rPr lang="en-US" sz="2219" dirty="0">
                <a:solidFill>
                  <a:srgbClr val="303642"/>
                </a:solidFill>
                <a:latin typeface="Poppins"/>
              </a:rPr>
              <a:t>Our target audience ranges from 35-64 </a:t>
            </a:r>
            <a:r>
              <a:rPr lang="en-US" sz="2219" dirty="0" err="1">
                <a:solidFill>
                  <a:srgbClr val="303642"/>
                </a:solidFill>
                <a:latin typeface="Poppins"/>
              </a:rPr>
              <a:t>yearl</a:t>
            </a:r>
            <a:r>
              <a:rPr lang="en-US" sz="2219" dirty="0">
                <a:solidFill>
                  <a:srgbClr val="303642"/>
                </a:solidFill>
                <a:latin typeface="Poppins"/>
              </a:rPr>
              <a:t> old adults </a:t>
            </a:r>
          </a:p>
        </p:txBody>
      </p:sp>
      <p:sp>
        <p:nvSpPr>
          <p:cNvPr id="12" name="TextBox 12"/>
          <p:cNvSpPr txBox="1"/>
          <p:nvPr/>
        </p:nvSpPr>
        <p:spPr>
          <a:xfrm>
            <a:off x="7018128" y="7356575"/>
            <a:ext cx="4247608" cy="1182025"/>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50% of our audience is comprised of female listeners </a:t>
            </a:r>
          </a:p>
        </p:txBody>
      </p:sp>
      <p:sp>
        <p:nvSpPr>
          <p:cNvPr id="13" name="TextBox 13"/>
          <p:cNvSpPr txBox="1"/>
          <p:nvPr/>
        </p:nvSpPr>
        <p:spPr>
          <a:xfrm>
            <a:off x="12263214"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50% of our audience is comprised on male listners </a:t>
            </a:r>
          </a:p>
        </p:txBody>
      </p:sp>
      <p:sp>
        <p:nvSpPr>
          <p:cNvPr id="14" name="Freeform 14"/>
          <p:cNvSpPr/>
          <p:nvPr/>
        </p:nvSpPr>
        <p:spPr>
          <a:xfrm>
            <a:off x="17065914" y="9145833"/>
            <a:ext cx="1222086" cy="1222086"/>
          </a:xfrm>
          <a:custGeom>
            <a:avLst/>
            <a:gdLst/>
            <a:ahLst/>
            <a:cxnLst/>
            <a:rect l="l" t="t" r="r" b="b"/>
            <a:pathLst>
              <a:path w="1222086" h="1222086">
                <a:moveTo>
                  <a:pt x="0" y="0"/>
                </a:moveTo>
                <a:lnTo>
                  <a:pt x="1222086" y="0"/>
                </a:lnTo>
                <a:lnTo>
                  <a:pt x="1222086" y="1222085"/>
                </a:lnTo>
                <a:lnTo>
                  <a:pt x="0" y="1222085"/>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a:stretch>
          </a:blipFill>
        </p:spPr>
      </p:sp>
      <p:grpSp>
        <p:nvGrpSpPr>
          <p:cNvPr id="3" name="Group 3"/>
          <p:cNvGrpSpPr/>
          <p:nvPr/>
        </p:nvGrpSpPr>
        <p:grpSpPr>
          <a:xfrm>
            <a:off x="-257175" y="453428"/>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382E51"/>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105833" y="923925"/>
            <a:ext cx="9645590" cy="960831"/>
          </a:xfrm>
          <a:prstGeom prst="rect">
            <a:avLst/>
          </a:prstGeom>
        </p:spPr>
        <p:txBody>
          <a:bodyPr lIns="0" tIns="0" rIns="0" bIns="0" rtlCol="0" anchor="t">
            <a:spAutoFit/>
          </a:bodyPr>
          <a:lstStyle/>
          <a:p>
            <a:pPr algn="ctr">
              <a:lnSpc>
                <a:spcPts val="7940"/>
              </a:lnSpc>
            </a:pPr>
            <a:r>
              <a:rPr lang="en-US" sz="5672">
                <a:solidFill>
                  <a:srgbClr val="F9C92A"/>
                </a:solidFill>
                <a:latin typeface="League Spartan"/>
              </a:rPr>
              <a:t>KTMB 102.1 FM FEATURES</a:t>
            </a:r>
          </a:p>
        </p:txBody>
      </p:sp>
      <p:sp>
        <p:nvSpPr>
          <p:cNvPr id="7" name="TextBox 7"/>
          <p:cNvSpPr txBox="1"/>
          <p:nvPr/>
        </p:nvSpPr>
        <p:spPr>
          <a:xfrm>
            <a:off x="1371600" y="3030261"/>
            <a:ext cx="15544800" cy="6278246"/>
          </a:xfrm>
          <a:prstGeom prst="rect">
            <a:avLst/>
          </a:prstGeom>
        </p:spPr>
        <p:txBody>
          <a:bodyPr lIns="0" tIns="0" rIns="0" bIns="0" rtlCol="0" anchor="t">
            <a:spAutoFit/>
          </a:bodyPr>
          <a:lstStyle/>
          <a:p>
            <a:pPr marL="647694" lvl="1" indent="-323847" algn="just">
              <a:lnSpc>
                <a:spcPts val="4199"/>
              </a:lnSpc>
              <a:buFont typeface="Arial"/>
              <a:buChar char="•"/>
            </a:pPr>
            <a:r>
              <a:rPr lang="en-US" sz="2999">
                <a:solidFill>
                  <a:srgbClr val="000000"/>
                </a:solidFill>
                <a:latin typeface="Poppins Bold"/>
              </a:rPr>
              <a:t>The Bob and Sheri Show</a:t>
            </a:r>
            <a:r>
              <a:rPr lang="en-US" sz="2999">
                <a:solidFill>
                  <a:srgbClr val="000000"/>
                </a:solidFill>
                <a:latin typeface="Poppins"/>
              </a:rPr>
              <a:t> - 5-9a Mon-Fri. Bob and Sheri is sure to brighten up your day Bob Lacey and Sheri Lynch keep you entertained with a unique take on current events and pop culture. The good, the bad, and the funny!</a:t>
            </a:r>
          </a:p>
          <a:p>
            <a:pPr marL="647694" lvl="1" indent="-323847" algn="just">
              <a:lnSpc>
                <a:spcPts val="4199"/>
              </a:lnSpc>
              <a:buFont typeface="Arial"/>
              <a:buChar char="•"/>
            </a:pPr>
            <a:r>
              <a:rPr lang="en-US" sz="2999">
                <a:solidFill>
                  <a:srgbClr val="000000"/>
                </a:solidFill>
                <a:latin typeface="Poppins Bold"/>
              </a:rPr>
              <a:t>Super Dave</a:t>
            </a:r>
            <a:r>
              <a:rPr lang="en-US" sz="2999">
                <a:solidFill>
                  <a:srgbClr val="000000"/>
                </a:solidFill>
                <a:latin typeface="Poppins"/>
              </a:rPr>
              <a:t> - Alaska Broadcaster’s Association Hall of Fame, Super Dave Stroll, keeps you entertained through the workday, with music tidbits and special quips that’ll make you smile. 9a-3p 6 days a week! </a:t>
            </a:r>
          </a:p>
          <a:p>
            <a:pPr marL="647694" lvl="1" indent="-323847" algn="just">
              <a:lnSpc>
                <a:spcPts val="4199"/>
              </a:lnSpc>
              <a:buFont typeface="Arial"/>
              <a:buChar char="•"/>
            </a:pPr>
            <a:r>
              <a:rPr lang="en-US" sz="2999">
                <a:solidFill>
                  <a:srgbClr val="000000"/>
                </a:solidFill>
                <a:latin typeface="Poppins Bold"/>
              </a:rPr>
              <a:t>Eddie P</a:t>
            </a:r>
            <a:r>
              <a:rPr lang="en-US" sz="2999">
                <a:solidFill>
                  <a:srgbClr val="000000"/>
                </a:solidFill>
                <a:latin typeface="Poppins"/>
              </a:rPr>
              <a:t> - Alaska Broadcaster’s Association Hall of Famer Eddie P, takes you home with his unique personality. A staple in Anchorage radio and tv for 40 years. 3p-7p, 6 days a week, and 3-6 on Sundays!</a:t>
            </a:r>
          </a:p>
          <a:p>
            <a:pPr marL="647694" lvl="1" indent="-323847" algn="just">
              <a:lnSpc>
                <a:spcPts val="4199"/>
              </a:lnSpc>
              <a:buFont typeface="Arial"/>
              <a:buChar char="•"/>
            </a:pPr>
            <a:r>
              <a:rPr lang="en-US" sz="2999" spc="-29">
                <a:solidFill>
                  <a:srgbClr val="000000"/>
                </a:solidFill>
                <a:latin typeface="Poppins Bold"/>
              </a:rPr>
              <a:t>Back to the 70's</a:t>
            </a:r>
            <a:r>
              <a:rPr lang="en-US" sz="2999" spc="-29">
                <a:solidFill>
                  <a:srgbClr val="000000"/>
                </a:solidFill>
                <a:latin typeface="Poppins"/>
              </a:rPr>
              <a:t> - M.G. Kelly takes your listeners back to the 70s in his fast paced, high energy style M.G. recreates that old magic again with an explosion </a:t>
            </a:r>
          </a:p>
          <a:p>
            <a:pPr algn="just">
              <a:lnSpc>
                <a:spcPts val="4059"/>
              </a:lnSpc>
              <a:spcBef>
                <a:spcPct val="0"/>
              </a:spcBef>
            </a:pPr>
            <a:endParaRPr lang="en-US" sz="2999" spc="-29">
              <a:solidFill>
                <a:srgbClr val="000000"/>
              </a:solidFill>
              <a:latin typeface="Poppins"/>
            </a:endParaRPr>
          </a:p>
        </p:txBody>
      </p:sp>
      <p:sp>
        <p:nvSpPr>
          <p:cNvPr id="8" name="Freeform 8"/>
          <p:cNvSpPr/>
          <p:nvPr/>
        </p:nvSpPr>
        <p:spPr>
          <a:xfrm>
            <a:off x="17065914" y="9145833"/>
            <a:ext cx="1222086" cy="1222086"/>
          </a:xfrm>
          <a:custGeom>
            <a:avLst/>
            <a:gdLst/>
            <a:ahLst/>
            <a:cxnLst/>
            <a:rect l="l" t="t" r="r" b="b"/>
            <a:pathLst>
              <a:path w="1222086" h="1222086">
                <a:moveTo>
                  <a:pt x="0" y="0"/>
                </a:moveTo>
                <a:lnTo>
                  <a:pt x="1222086" y="0"/>
                </a:lnTo>
                <a:lnTo>
                  <a:pt x="1222086" y="1222085"/>
                </a:lnTo>
                <a:lnTo>
                  <a:pt x="0" y="1222085"/>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Custom</PresentationFormat>
  <Paragraphs>39</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Poppins Bold</vt:lpstr>
      <vt:lpstr>Arial</vt:lpstr>
      <vt:lpstr>Calibri</vt:lpstr>
      <vt:lpstr>Lato Bold</vt:lpstr>
      <vt:lpstr>Poppins</vt:lpstr>
      <vt:lpstr>League Spartan Bold</vt:lpstr>
      <vt:lpstr>League Spartan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KTMB Media Kit</dc:title>
  <dc:creator>Eric Jewell</dc:creator>
  <cp:lastModifiedBy>Cat Okegawa</cp:lastModifiedBy>
  <cp:revision>3</cp:revision>
  <dcterms:created xsi:type="dcterms:W3CDTF">2006-08-16T00:00:00Z</dcterms:created>
  <dcterms:modified xsi:type="dcterms:W3CDTF">2024-04-10T23:29:20Z</dcterms:modified>
  <dc:identifier>DAF84AoiBls</dc:identifier>
</cp:coreProperties>
</file>